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61" r:id="rId5"/>
  </p:sldMasterIdLst>
  <p:notesMasterIdLst>
    <p:notesMasterId r:id="rId7"/>
  </p:notesMasterIdLst>
  <p:sldIdLst>
    <p:sldId id="276" r:id="rId6"/>
  </p:sldIdLst>
  <p:sldSz cx="43891200" cy="32918400"/>
  <p:notesSz cx="6858000" cy="9313863"/>
  <p:custDataLst>
    <p:tags r:id="rId9"/>
  </p:custDataLst>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57200" algn="l" rtl="0" fontAlgn="base">
      <a:spcBef>
        <a:spcPct val="0"/>
      </a:spcBef>
      <a:spcAft>
        <a:spcPct val="0"/>
      </a:spcAft>
      <a:defRPr sz="9500" kern="1200">
        <a:solidFill>
          <a:schemeClr val="tx1"/>
        </a:solidFill>
        <a:latin typeface="Arial" charset="0"/>
        <a:ea typeface="+mn-ea"/>
        <a:cs typeface="+mn-cs"/>
      </a:defRPr>
    </a:lvl2pPr>
    <a:lvl3pPr marL="914400" algn="l" rtl="0" fontAlgn="base">
      <a:spcBef>
        <a:spcPct val="0"/>
      </a:spcBef>
      <a:spcAft>
        <a:spcPct val="0"/>
      </a:spcAft>
      <a:defRPr sz="9500" kern="1200">
        <a:solidFill>
          <a:schemeClr val="tx1"/>
        </a:solidFill>
        <a:latin typeface="Arial" charset="0"/>
        <a:ea typeface="+mn-ea"/>
        <a:cs typeface="+mn-cs"/>
      </a:defRPr>
    </a:lvl3pPr>
    <a:lvl4pPr marL="1371600" algn="l" rtl="0" fontAlgn="base">
      <a:spcBef>
        <a:spcPct val="0"/>
      </a:spcBef>
      <a:spcAft>
        <a:spcPct val="0"/>
      </a:spcAft>
      <a:defRPr sz="9500" kern="1200">
        <a:solidFill>
          <a:schemeClr val="tx1"/>
        </a:solidFill>
        <a:latin typeface="Arial" charset="0"/>
        <a:ea typeface="+mn-ea"/>
        <a:cs typeface="+mn-cs"/>
      </a:defRPr>
    </a:lvl4pPr>
    <a:lvl5pPr marL="1828800" algn="l" rtl="0" fontAlgn="base">
      <a:spcBef>
        <a:spcPct val="0"/>
      </a:spcBef>
      <a:spcAft>
        <a:spcPct val="0"/>
      </a:spcAft>
      <a:defRPr sz="9500" kern="1200">
        <a:solidFill>
          <a:schemeClr val="tx1"/>
        </a:solidFill>
        <a:latin typeface="Arial" charset="0"/>
        <a:ea typeface="+mn-ea"/>
        <a:cs typeface="+mn-cs"/>
      </a:defRPr>
    </a:lvl5pPr>
    <a:lvl6pPr marL="2286000" algn="l" defTabSz="914400" rtl="0" eaLnBrk="1" latinLnBrk="0" hangingPunct="1">
      <a:defRPr sz="9500" kern="1200">
        <a:solidFill>
          <a:schemeClr val="tx1"/>
        </a:solidFill>
        <a:latin typeface="Arial" charset="0"/>
        <a:ea typeface="+mn-ea"/>
        <a:cs typeface="+mn-cs"/>
      </a:defRPr>
    </a:lvl6pPr>
    <a:lvl7pPr marL="2743200" algn="l" defTabSz="914400" rtl="0" eaLnBrk="1" latinLnBrk="0" hangingPunct="1">
      <a:defRPr sz="9500" kern="1200">
        <a:solidFill>
          <a:schemeClr val="tx1"/>
        </a:solidFill>
        <a:latin typeface="Arial" charset="0"/>
        <a:ea typeface="+mn-ea"/>
        <a:cs typeface="+mn-cs"/>
      </a:defRPr>
    </a:lvl7pPr>
    <a:lvl8pPr marL="3200400" algn="l" defTabSz="914400" rtl="0" eaLnBrk="1" latinLnBrk="0" hangingPunct="1">
      <a:defRPr sz="9500" kern="1200">
        <a:solidFill>
          <a:schemeClr val="tx1"/>
        </a:solidFill>
        <a:latin typeface="Arial" charset="0"/>
        <a:ea typeface="+mn-ea"/>
        <a:cs typeface="+mn-cs"/>
      </a:defRPr>
    </a:lvl8pPr>
    <a:lvl9pPr marL="3657600" algn="l" defTabSz="914400" rtl="0" eaLnBrk="1" latinLnBrk="0" hangingPunct="1">
      <a:defRPr sz="9500" kern="1200">
        <a:solidFill>
          <a:schemeClr val="tx1"/>
        </a:solidFill>
        <a:latin typeface="Arial"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717170"/>
    <a:srgbClr val="A3A5B1"/>
    <a:srgbClr val="BAA7AC"/>
    <a:srgbClr val="D7C0C6"/>
    <a:srgbClr val="A9ACB5"/>
    <a:srgbClr val="292929"/>
    <a:srgbClr val="333333"/>
    <a:srgbClr val="4D4D4D"/>
    <a:srgbClr val="A2A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89979" autoAdjust="0"/>
  </p:normalViewPr>
  <p:slideViewPr>
    <p:cSldViewPr snapToGrid="0" showGuides="1">
      <p:cViewPr>
        <p:scale>
          <a:sx n="30" d="100"/>
          <a:sy n="30" d="100"/>
        </p:scale>
        <p:origin x="-80" y="-80"/>
      </p:cViewPr>
      <p:guideLst>
        <p:guide orient="horz" pos="19563"/>
        <p:guide orient="horz" pos="15336"/>
        <p:guide orient="horz" pos="11496"/>
        <p:guide orient="horz" pos="3864"/>
        <p:guide orient="horz" pos="7656"/>
        <p:guide pos="18389"/>
        <p:guide pos="9235"/>
        <p:guide pos="9461"/>
        <p:guide pos="18144"/>
        <p:guide pos="27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tags" Target="tags/tag1.xml"/><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ACE38F-0EB6-476C-A3A8-4386E3601983}"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F57DDC65-1C73-47D4-982D-FCCC46558D14}">
      <dgm:prSet phldrT="[Text]"/>
      <dgm:spPr>
        <a:solidFill>
          <a:schemeClr val="tx1">
            <a:lumMod val="50000"/>
            <a:lumOff val="50000"/>
          </a:schemeClr>
        </a:solidFill>
      </dgm:spPr>
      <dgm:t>
        <a:bodyPr/>
        <a:lstStyle/>
        <a:p>
          <a:r>
            <a:rPr lang="en-US" dirty="0" smtClean="0"/>
            <a:t>Pragmatics</a:t>
          </a:r>
        </a:p>
        <a:p>
          <a:r>
            <a:rPr lang="en-US" dirty="0" smtClean="0"/>
            <a:t>(Social Communication)</a:t>
          </a:r>
          <a:endParaRPr lang="en-US" dirty="0"/>
        </a:p>
      </dgm:t>
    </dgm:pt>
    <dgm:pt modelId="{5EEA1E08-FAF5-4CD0-92E2-53F40011187C}" type="parTrans" cxnId="{88058833-0AF7-44E8-911C-90ADBBAC0C17}">
      <dgm:prSet/>
      <dgm:spPr/>
      <dgm:t>
        <a:bodyPr/>
        <a:lstStyle/>
        <a:p>
          <a:endParaRPr lang="en-US"/>
        </a:p>
      </dgm:t>
    </dgm:pt>
    <dgm:pt modelId="{49230603-E7AA-4FD3-9C59-8AA65E641E46}" type="sibTrans" cxnId="{88058833-0AF7-44E8-911C-90ADBBAC0C17}">
      <dgm:prSet/>
      <dgm:spPr/>
      <dgm:t>
        <a:bodyPr/>
        <a:lstStyle/>
        <a:p>
          <a:endParaRPr lang="en-US"/>
        </a:p>
      </dgm:t>
    </dgm:pt>
    <dgm:pt modelId="{C8E68CA4-091D-4B74-8991-059D40A7FE83}">
      <dgm:prSet phldrT="[Text]"/>
      <dgm:spPr>
        <a:solidFill>
          <a:srgbClr val="C00000"/>
        </a:solidFill>
      </dgm:spPr>
      <dgm:t>
        <a:bodyPr/>
        <a:lstStyle/>
        <a:p>
          <a:r>
            <a:rPr lang="en-US" dirty="0" smtClean="0"/>
            <a:t>Medical Interview</a:t>
          </a:r>
        </a:p>
        <a:p>
          <a:r>
            <a:rPr lang="en-US" dirty="0" smtClean="0"/>
            <a:t>(MD, </a:t>
          </a:r>
          <a:r>
            <a:rPr lang="en-US" dirty="0" err="1" smtClean="0"/>
            <a:t>Nsg</a:t>
          </a:r>
          <a:r>
            <a:rPr lang="en-US" dirty="0" smtClean="0"/>
            <a:t>)</a:t>
          </a:r>
          <a:endParaRPr lang="en-US" dirty="0"/>
        </a:p>
      </dgm:t>
    </dgm:pt>
    <dgm:pt modelId="{4E27D343-5703-43EA-8719-71FAB3319592}" type="parTrans" cxnId="{39077743-B546-4913-A201-01A8C9E875AE}">
      <dgm:prSet/>
      <dgm:spPr/>
      <dgm:t>
        <a:bodyPr/>
        <a:lstStyle/>
        <a:p>
          <a:endParaRPr lang="en-US"/>
        </a:p>
      </dgm:t>
    </dgm:pt>
    <dgm:pt modelId="{578C1306-9885-443E-BBCD-D45F269084D1}" type="sibTrans" cxnId="{39077743-B546-4913-A201-01A8C9E875AE}">
      <dgm:prSet/>
      <dgm:spPr/>
      <dgm:t>
        <a:bodyPr/>
        <a:lstStyle/>
        <a:p>
          <a:endParaRPr lang="en-US"/>
        </a:p>
      </dgm:t>
    </dgm:pt>
    <dgm:pt modelId="{B0FB76A3-88D2-4B20-AF54-3E369897856E}">
      <dgm:prSet phldrT="[Text]"/>
      <dgm:spPr/>
      <dgm:t>
        <a:bodyPr/>
        <a:lstStyle/>
        <a:p>
          <a:r>
            <a:rPr lang="en-US" dirty="0" smtClean="0"/>
            <a:t>Adaptive Behavior</a:t>
          </a:r>
        </a:p>
        <a:p>
          <a:r>
            <a:rPr lang="en-US" dirty="0" smtClean="0"/>
            <a:t>(Psychology)</a:t>
          </a:r>
          <a:endParaRPr lang="en-US" dirty="0"/>
        </a:p>
      </dgm:t>
    </dgm:pt>
    <dgm:pt modelId="{5C3F3DED-398E-46D9-8A62-D02C8AF31081}" type="parTrans" cxnId="{5325377F-DB6F-4810-9D59-92663CEB581A}">
      <dgm:prSet/>
      <dgm:spPr/>
      <dgm:t>
        <a:bodyPr/>
        <a:lstStyle/>
        <a:p>
          <a:endParaRPr lang="en-US"/>
        </a:p>
      </dgm:t>
    </dgm:pt>
    <dgm:pt modelId="{F5B1948C-7467-4AC7-AE22-28611225013A}" type="sibTrans" cxnId="{5325377F-DB6F-4810-9D59-92663CEB581A}">
      <dgm:prSet/>
      <dgm:spPr/>
      <dgm:t>
        <a:bodyPr/>
        <a:lstStyle/>
        <a:p>
          <a:endParaRPr lang="en-US"/>
        </a:p>
      </dgm:t>
    </dgm:pt>
    <dgm:pt modelId="{801079CF-A25F-417D-96BB-0C468A2218E1}">
      <dgm:prSet phldrT="[Text]"/>
      <dgm:spPr/>
      <dgm:t>
        <a:bodyPr/>
        <a:lstStyle/>
        <a:p>
          <a:r>
            <a:rPr lang="en-US" dirty="0" smtClean="0"/>
            <a:t>Clinical Observation</a:t>
          </a:r>
        </a:p>
        <a:p>
          <a:r>
            <a:rPr lang="en-US" dirty="0" smtClean="0"/>
            <a:t>(MD, </a:t>
          </a:r>
          <a:r>
            <a:rPr lang="en-US" dirty="0" err="1" smtClean="0"/>
            <a:t>Nsg</a:t>
          </a:r>
          <a:r>
            <a:rPr lang="en-US" dirty="0" smtClean="0"/>
            <a:t>, Psych, SLP, OT)</a:t>
          </a:r>
          <a:endParaRPr lang="en-US" dirty="0"/>
        </a:p>
      </dgm:t>
    </dgm:pt>
    <dgm:pt modelId="{D89FE86A-44ED-43A7-9EF4-5A2BC4A80CE0}" type="parTrans" cxnId="{EF2FB5B7-77D0-4C08-8399-CB9FDE126822}">
      <dgm:prSet/>
      <dgm:spPr/>
      <dgm:t>
        <a:bodyPr/>
        <a:lstStyle/>
        <a:p>
          <a:endParaRPr lang="en-US"/>
        </a:p>
      </dgm:t>
    </dgm:pt>
    <dgm:pt modelId="{E7196E60-2B2B-424A-9AC0-94A9F3FDAB91}" type="sibTrans" cxnId="{EF2FB5B7-77D0-4C08-8399-CB9FDE126822}">
      <dgm:prSet/>
      <dgm:spPr/>
      <dgm:t>
        <a:bodyPr/>
        <a:lstStyle/>
        <a:p>
          <a:endParaRPr lang="en-US"/>
        </a:p>
      </dgm:t>
    </dgm:pt>
    <dgm:pt modelId="{62CCA602-1178-46CB-966E-58ECE735BEBC}">
      <dgm:prSet phldrT="[Text]"/>
      <dgm:spPr/>
      <dgm:t>
        <a:bodyPr/>
        <a:lstStyle/>
        <a:p>
          <a:r>
            <a:rPr lang="en-US" dirty="0" smtClean="0"/>
            <a:t>Caregiver/Teacher Survey, Standardized Assess.</a:t>
          </a:r>
        </a:p>
        <a:p>
          <a:r>
            <a:rPr lang="en-US" dirty="0" smtClean="0"/>
            <a:t>SLP, Psychology</a:t>
          </a:r>
          <a:endParaRPr lang="en-US" dirty="0"/>
        </a:p>
      </dgm:t>
    </dgm:pt>
    <dgm:pt modelId="{D1EC6E8C-5279-452B-9AF0-98148D2F2772}" type="parTrans" cxnId="{6705F044-DEB4-4BA3-B110-420B66E12DD0}">
      <dgm:prSet/>
      <dgm:spPr/>
      <dgm:t>
        <a:bodyPr/>
        <a:lstStyle/>
        <a:p>
          <a:endParaRPr lang="en-US"/>
        </a:p>
      </dgm:t>
    </dgm:pt>
    <dgm:pt modelId="{32BCE7FC-523C-43B3-BFC0-E07A50EBA1E8}" type="sibTrans" cxnId="{6705F044-DEB4-4BA3-B110-420B66E12DD0}">
      <dgm:prSet/>
      <dgm:spPr/>
      <dgm:t>
        <a:bodyPr/>
        <a:lstStyle/>
        <a:p>
          <a:endParaRPr lang="en-US"/>
        </a:p>
      </dgm:t>
    </dgm:pt>
    <dgm:pt modelId="{FBC73F18-9FE6-4EF0-BC0D-0171832CCEC5}" type="pres">
      <dgm:prSet presAssocID="{50ACE38F-0EB6-476C-A3A8-4386E3601983}" presName="Name0" presStyleCnt="0">
        <dgm:presLayoutVars>
          <dgm:chMax val="1"/>
          <dgm:dir/>
          <dgm:animLvl val="ctr"/>
          <dgm:resizeHandles val="exact"/>
        </dgm:presLayoutVars>
      </dgm:prSet>
      <dgm:spPr/>
      <dgm:t>
        <a:bodyPr/>
        <a:lstStyle/>
        <a:p>
          <a:endParaRPr lang="en-US"/>
        </a:p>
      </dgm:t>
    </dgm:pt>
    <dgm:pt modelId="{51606A53-EEF1-4B24-B750-C0B7ED109D5E}" type="pres">
      <dgm:prSet presAssocID="{F57DDC65-1C73-47D4-982D-FCCC46558D14}" presName="centerShape" presStyleLbl="node0" presStyleIdx="0" presStyleCnt="1" custScaleX="78626" custScaleY="72134"/>
      <dgm:spPr/>
      <dgm:t>
        <a:bodyPr/>
        <a:lstStyle/>
        <a:p>
          <a:endParaRPr lang="en-US"/>
        </a:p>
      </dgm:t>
    </dgm:pt>
    <dgm:pt modelId="{8433DA27-D787-4400-AB88-258D2BDDA805}" type="pres">
      <dgm:prSet presAssocID="{C8E68CA4-091D-4B74-8991-059D40A7FE83}" presName="node" presStyleLbl="node1" presStyleIdx="0" presStyleCnt="4" custScaleX="111767" custScaleY="119780">
        <dgm:presLayoutVars>
          <dgm:bulletEnabled val="1"/>
        </dgm:presLayoutVars>
      </dgm:prSet>
      <dgm:spPr/>
      <dgm:t>
        <a:bodyPr/>
        <a:lstStyle/>
        <a:p>
          <a:endParaRPr lang="en-US"/>
        </a:p>
      </dgm:t>
    </dgm:pt>
    <dgm:pt modelId="{E26017FE-BAE1-4A88-8905-4917ED9CC7F7}" type="pres">
      <dgm:prSet presAssocID="{C8E68CA4-091D-4B74-8991-059D40A7FE83}" presName="dummy" presStyleCnt="0"/>
      <dgm:spPr/>
      <dgm:t>
        <a:bodyPr/>
        <a:lstStyle/>
        <a:p>
          <a:endParaRPr lang="en-US"/>
        </a:p>
      </dgm:t>
    </dgm:pt>
    <dgm:pt modelId="{CA0BB3D0-B1E0-4B19-8DFD-9404CAFCFC68}" type="pres">
      <dgm:prSet presAssocID="{578C1306-9885-443E-BBCD-D45F269084D1}" presName="sibTrans" presStyleLbl="sibTrans2D1" presStyleIdx="0" presStyleCnt="4"/>
      <dgm:spPr/>
      <dgm:t>
        <a:bodyPr/>
        <a:lstStyle/>
        <a:p>
          <a:endParaRPr lang="en-US"/>
        </a:p>
      </dgm:t>
    </dgm:pt>
    <dgm:pt modelId="{EF2EF919-E6B6-407A-A276-C62905C74951}" type="pres">
      <dgm:prSet presAssocID="{B0FB76A3-88D2-4B20-AF54-3E369897856E}" presName="node" presStyleLbl="node1" presStyleIdx="1" presStyleCnt="4" custScaleX="92251" custScaleY="112613">
        <dgm:presLayoutVars>
          <dgm:bulletEnabled val="1"/>
        </dgm:presLayoutVars>
      </dgm:prSet>
      <dgm:spPr/>
      <dgm:t>
        <a:bodyPr/>
        <a:lstStyle/>
        <a:p>
          <a:endParaRPr lang="en-US"/>
        </a:p>
      </dgm:t>
    </dgm:pt>
    <dgm:pt modelId="{C60492B3-7767-4499-9C20-18037BEBD587}" type="pres">
      <dgm:prSet presAssocID="{B0FB76A3-88D2-4B20-AF54-3E369897856E}" presName="dummy" presStyleCnt="0"/>
      <dgm:spPr/>
      <dgm:t>
        <a:bodyPr/>
        <a:lstStyle/>
        <a:p>
          <a:endParaRPr lang="en-US"/>
        </a:p>
      </dgm:t>
    </dgm:pt>
    <dgm:pt modelId="{56F5F4FC-43B7-4632-8E27-35FD0FBDE729}" type="pres">
      <dgm:prSet presAssocID="{F5B1948C-7467-4AC7-AE22-28611225013A}" presName="sibTrans" presStyleLbl="sibTrans2D1" presStyleIdx="1" presStyleCnt="4"/>
      <dgm:spPr/>
      <dgm:t>
        <a:bodyPr/>
        <a:lstStyle/>
        <a:p>
          <a:endParaRPr lang="en-US"/>
        </a:p>
      </dgm:t>
    </dgm:pt>
    <dgm:pt modelId="{4D872FA9-B044-48D9-BD4A-8257821F5B7C}" type="pres">
      <dgm:prSet presAssocID="{801079CF-A25F-417D-96BB-0C468A2218E1}" presName="node" presStyleLbl="node1" presStyleIdx="2" presStyleCnt="4" custScaleX="117346" custScaleY="74745" custRadScaleRad="91759" custRadScaleInc="-1085">
        <dgm:presLayoutVars>
          <dgm:bulletEnabled val="1"/>
        </dgm:presLayoutVars>
      </dgm:prSet>
      <dgm:spPr/>
      <dgm:t>
        <a:bodyPr/>
        <a:lstStyle/>
        <a:p>
          <a:endParaRPr lang="en-US"/>
        </a:p>
      </dgm:t>
    </dgm:pt>
    <dgm:pt modelId="{0FA64F33-15A4-471A-B62E-F1CD04110E21}" type="pres">
      <dgm:prSet presAssocID="{801079CF-A25F-417D-96BB-0C468A2218E1}" presName="dummy" presStyleCnt="0"/>
      <dgm:spPr/>
      <dgm:t>
        <a:bodyPr/>
        <a:lstStyle/>
        <a:p>
          <a:endParaRPr lang="en-US"/>
        </a:p>
      </dgm:t>
    </dgm:pt>
    <dgm:pt modelId="{CF6916E4-3125-43DC-8E16-3AFA9F41413B}" type="pres">
      <dgm:prSet presAssocID="{E7196E60-2B2B-424A-9AC0-94A9F3FDAB91}" presName="sibTrans" presStyleLbl="sibTrans2D1" presStyleIdx="2" presStyleCnt="4"/>
      <dgm:spPr/>
      <dgm:t>
        <a:bodyPr/>
        <a:lstStyle/>
        <a:p>
          <a:endParaRPr lang="en-US"/>
        </a:p>
      </dgm:t>
    </dgm:pt>
    <dgm:pt modelId="{569A3EA3-1348-4E2F-ACFC-B2A53A0891F7}" type="pres">
      <dgm:prSet presAssocID="{62CCA602-1178-46CB-966E-58ECE735BEBC}" presName="node" presStyleLbl="node1" presStyleIdx="3" presStyleCnt="4" custScaleX="101752" custScaleY="103900">
        <dgm:presLayoutVars>
          <dgm:bulletEnabled val="1"/>
        </dgm:presLayoutVars>
      </dgm:prSet>
      <dgm:spPr/>
      <dgm:t>
        <a:bodyPr/>
        <a:lstStyle/>
        <a:p>
          <a:endParaRPr lang="en-US"/>
        </a:p>
      </dgm:t>
    </dgm:pt>
    <dgm:pt modelId="{89186431-0425-482D-AEC1-8B7AEFDD67B3}" type="pres">
      <dgm:prSet presAssocID="{62CCA602-1178-46CB-966E-58ECE735BEBC}" presName="dummy" presStyleCnt="0"/>
      <dgm:spPr/>
      <dgm:t>
        <a:bodyPr/>
        <a:lstStyle/>
        <a:p>
          <a:endParaRPr lang="en-US"/>
        </a:p>
      </dgm:t>
    </dgm:pt>
    <dgm:pt modelId="{774CC661-5FC2-46F4-B707-8AAD87AA60E9}" type="pres">
      <dgm:prSet presAssocID="{32BCE7FC-523C-43B3-BFC0-E07A50EBA1E8}" presName="sibTrans" presStyleLbl="sibTrans2D1" presStyleIdx="3" presStyleCnt="4"/>
      <dgm:spPr/>
      <dgm:t>
        <a:bodyPr/>
        <a:lstStyle/>
        <a:p>
          <a:endParaRPr lang="en-US"/>
        </a:p>
      </dgm:t>
    </dgm:pt>
  </dgm:ptLst>
  <dgm:cxnLst>
    <dgm:cxn modelId="{88058833-0AF7-44E8-911C-90ADBBAC0C17}" srcId="{50ACE38F-0EB6-476C-A3A8-4386E3601983}" destId="{F57DDC65-1C73-47D4-982D-FCCC46558D14}" srcOrd="0" destOrd="0" parTransId="{5EEA1E08-FAF5-4CD0-92E2-53F40011187C}" sibTransId="{49230603-E7AA-4FD3-9C59-8AA65E641E46}"/>
    <dgm:cxn modelId="{39077743-B546-4913-A201-01A8C9E875AE}" srcId="{F57DDC65-1C73-47D4-982D-FCCC46558D14}" destId="{C8E68CA4-091D-4B74-8991-059D40A7FE83}" srcOrd="0" destOrd="0" parTransId="{4E27D343-5703-43EA-8719-71FAB3319592}" sibTransId="{578C1306-9885-443E-BBCD-D45F269084D1}"/>
    <dgm:cxn modelId="{BAD5CC3B-89C9-4FFD-8BC7-FEBA0DE0EE77}" type="presOf" srcId="{F5B1948C-7467-4AC7-AE22-28611225013A}" destId="{56F5F4FC-43B7-4632-8E27-35FD0FBDE729}" srcOrd="0" destOrd="0" presId="urn:microsoft.com/office/officeart/2005/8/layout/radial6"/>
    <dgm:cxn modelId="{E3EE7013-B6D7-4CDE-ABCB-880A9319432C}" type="presOf" srcId="{E7196E60-2B2B-424A-9AC0-94A9F3FDAB91}" destId="{CF6916E4-3125-43DC-8E16-3AFA9F41413B}" srcOrd="0" destOrd="0" presId="urn:microsoft.com/office/officeart/2005/8/layout/radial6"/>
    <dgm:cxn modelId="{5325377F-DB6F-4810-9D59-92663CEB581A}" srcId="{F57DDC65-1C73-47D4-982D-FCCC46558D14}" destId="{B0FB76A3-88D2-4B20-AF54-3E369897856E}" srcOrd="1" destOrd="0" parTransId="{5C3F3DED-398E-46D9-8A62-D02C8AF31081}" sibTransId="{F5B1948C-7467-4AC7-AE22-28611225013A}"/>
    <dgm:cxn modelId="{43B39200-8B8F-4F8C-B386-B4869ECCF1A7}" type="presOf" srcId="{F57DDC65-1C73-47D4-982D-FCCC46558D14}" destId="{51606A53-EEF1-4B24-B750-C0B7ED109D5E}" srcOrd="0" destOrd="0" presId="urn:microsoft.com/office/officeart/2005/8/layout/radial6"/>
    <dgm:cxn modelId="{F3587A5D-EB6E-4477-8E0C-54F52C826D7B}" type="presOf" srcId="{801079CF-A25F-417D-96BB-0C468A2218E1}" destId="{4D872FA9-B044-48D9-BD4A-8257821F5B7C}" srcOrd="0" destOrd="0" presId="urn:microsoft.com/office/officeart/2005/8/layout/radial6"/>
    <dgm:cxn modelId="{DBF875A3-5EE5-4771-BF52-DB0CB66C8F97}" type="presOf" srcId="{C8E68CA4-091D-4B74-8991-059D40A7FE83}" destId="{8433DA27-D787-4400-AB88-258D2BDDA805}" srcOrd="0" destOrd="0" presId="urn:microsoft.com/office/officeart/2005/8/layout/radial6"/>
    <dgm:cxn modelId="{6705F044-DEB4-4BA3-B110-420B66E12DD0}" srcId="{F57DDC65-1C73-47D4-982D-FCCC46558D14}" destId="{62CCA602-1178-46CB-966E-58ECE735BEBC}" srcOrd="3" destOrd="0" parTransId="{D1EC6E8C-5279-452B-9AF0-98148D2F2772}" sibTransId="{32BCE7FC-523C-43B3-BFC0-E07A50EBA1E8}"/>
    <dgm:cxn modelId="{7D83E99C-B200-4B08-9255-77B0C1CDC5D8}" type="presOf" srcId="{578C1306-9885-443E-BBCD-D45F269084D1}" destId="{CA0BB3D0-B1E0-4B19-8DFD-9404CAFCFC68}" srcOrd="0" destOrd="0" presId="urn:microsoft.com/office/officeart/2005/8/layout/radial6"/>
    <dgm:cxn modelId="{0D0E587F-8FE5-4464-88D6-64E810F64137}" type="presOf" srcId="{50ACE38F-0EB6-476C-A3A8-4386E3601983}" destId="{FBC73F18-9FE6-4EF0-BC0D-0171832CCEC5}" srcOrd="0" destOrd="0" presId="urn:microsoft.com/office/officeart/2005/8/layout/radial6"/>
    <dgm:cxn modelId="{506C32A8-4F39-4886-B2B2-91B5AB211008}" type="presOf" srcId="{B0FB76A3-88D2-4B20-AF54-3E369897856E}" destId="{EF2EF919-E6B6-407A-A276-C62905C74951}" srcOrd="0" destOrd="0" presId="urn:microsoft.com/office/officeart/2005/8/layout/radial6"/>
    <dgm:cxn modelId="{EF2FB5B7-77D0-4C08-8399-CB9FDE126822}" srcId="{F57DDC65-1C73-47D4-982D-FCCC46558D14}" destId="{801079CF-A25F-417D-96BB-0C468A2218E1}" srcOrd="2" destOrd="0" parTransId="{D89FE86A-44ED-43A7-9EF4-5A2BC4A80CE0}" sibTransId="{E7196E60-2B2B-424A-9AC0-94A9F3FDAB91}"/>
    <dgm:cxn modelId="{F224D05C-F815-43CA-B2AF-58A857F8F86F}" type="presOf" srcId="{32BCE7FC-523C-43B3-BFC0-E07A50EBA1E8}" destId="{774CC661-5FC2-46F4-B707-8AAD87AA60E9}" srcOrd="0" destOrd="0" presId="urn:microsoft.com/office/officeart/2005/8/layout/radial6"/>
    <dgm:cxn modelId="{874DC5AB-5670-4B16-8344-DCD017BAC85A}" type="presOf" srcId="{62CCA602-1178-46CB-966E-58ECE735BEBC}" destId="{569A3EA3-1348-4E2F-ACFC-B2A53A0891F7}" srcOrd="0" destOrd="0" presId="urn:microsoft.com/office/officeart/2005/8/layout/radial6"/>
    <dgm:cxn modelId="{FA61A4D6-A77B-484F-AFAA-41D8593ADA41}" type="presParOf" srcId="{FBC73F18-9FE6-4EF0-BC0D-0171832CCEC5}" destId="{51606A53-EEF1-4B24-B750-C0B7ED109D5E}" srcOrd="0" destOrd="0" presId="urn:microsoft.com/office/officeart/2005/8/layout/radial6"/>
    <dgm:cxn modelId="{85395364-1C45-4DF6-97F9-B85072710F24}" type="presParOf" srcId="{FBC73F18-9FE6-4EF0-BC0D-0171832CCEC5}" destId="{8433DA27-D787-4400-AB88-258D2BDDA805}" srcOrd="1" destOrd="0" presId="urn:microsoft.com/office/officeart/2005/8/layout/radial6"/>
    <dgm:cxn modelId="{4FF3EF10-FF19-4F0F-8242-A6CA64014C3F}" type="presParOf" srcId="{FBC73F18-9FE6-4EF0-BC0D-0171832CCEC5}" destId="{E26017FE-BAE1-4A88-8905-4917ED9CC7F7}" srcOrd="2" destOrd="0" presId="urn:microsoft.com/office/officeart/2005/8/layout/radial6"/>
    <dgm:cxn modelId="{AC968A5B-8D10-424E-828B-81708AFB4478}" type="presParOf" srcId="{FBC73F18-9FE6-4EF0-BC0D-0171832CCEC5}" destId="{CA0BB3D0-B1E0-4B19-8DFD-9404CAFCFC68}" srcOrd="3" destOrd="0" presId="urn:microsoft.com/office/officeart/2005/8/layout/radial6"/>
    <dgm:cxn modelId="{69E7623E-31F6-4BA8-AC97-76815E5FD0F3}" type="presParOf" srcId="{FBC73F18-9FE6-4EF0-BC0D-0171832CCEC5}" destId="{EF2EF919-E6B6-407A-A276-C62905C74951}" srcOrd="4" destOrd="0" presId="urn:microsoft.com/office/officeart/2005/8/layout/radial6"/>
    <dgm:cxn modelId="{BDD1ACFB-9443-4077-AC45-F1307094CBF7}" type="presParOf" srcId="{FBC73F18-9FE6-4EF0-BC0D-0171832CCEC5}" destId="{C60492B3-7767-4499-9C20-18037BEBD587}" srcOrd="5" destOrd="0" presId="urn:microsoft.com/office/officeart/2005/8/layout/radial6"/>
    <dgm:cxn modelId="{2A9F8E10-CF56-455F-B696-3ECC58F11FB3}" type="presParOf" srcId="{FBC73F18-9FE6-4EF0-BC0D-0171832CCEC5}" destId="{56F5F4FC-43B7-4632-8E27-35FD0FBDE729}" srcOrd="6" destOrd="0" presId="urn:microsoft.com/office/officeart/2005/8/layout/radial6"/>
    <dgm:cxn modelId="{B4A4ED5D-CB77-4E67-803D-FDC84E058798}" type="presParOf" srcId="{FBC73F18-9FE6-4EF0-BC0D-0171832CCEC5}" destId="{4D872FA9-B044-48D9-BD4A-8257821F5B7C}" srcOrd="7" destOrd="0" presId="urn:microsoft.com/office/officeart/2005/8/layout/radial6"/>
    <dgm:cxn modelId="{657F4892-AE4F-4E19-8451-4128A94440BD}" type="presParOf" srcId="{FBC73F18-9FE6-4EF0-BC0D-0171832CCEC5}" destId="{0FA64F33-15A4-471A-B62E-F1CD04110E21}" srcOrd="8" destOrd="0" presId="urn:microsoft.com/office/officeart/2005/8/layout/radial6"/>
    <dgm:cxn modelId="{E897B91F-EF54-4D8D-AE01-C74739546E40}" type="presParOf" srcId="{FBC73F18-9FE6-4EF0-BC0D-0171832CCEC5}" destId="{CF6916E4-3125-43DC-8E16-3AFA9F41413B}" srcOrd="9" destOrd="0" presId="urn:microsoft.com/office/officeart/2005/8/layout/radial6"/>
    <dgm:cxn modelId="{AD964F14-6BE4-4917-A7D6-E265894FC3B8}" type="presParOf" srcId="{FBC73F18-9FE6-4EF0-BC0D-0171832CCEC5}" destId="{569A3EA3-1348-4E2F-ACFC-B2A53A0891F7}" srcOrd="10" destOrd="0" presId="urn:microsoft.com/office/officeart/2005/8/layout/radial6"/>
    <dgm:cxn modelId="{1A79F178-9C38-4534-83AB-EE6F39A6900F}" type="presParOf" srcId="{FBC73F18-9FE6-4EF0-BC0D-0171832CCEC5}" destId="{89186431-0425-482D-AEC1-8B7AEFDD67B3}" srcOrd="11" destOrd="0" presId="urn:microsoft.com/office/officeart/2005/8/layout/radial6"/>
    <dgm:cxn modelId="{AD07E4BC-5C1B-4855-A166-682CCBD98DE4}" type="presParOf" srcId="{FBC73F18-9FE6-4EF0-BC0D-0171832CCEC5}" destId="{774CC661-5FC2-46F4-B707-8AAD87AA60E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CC661-5FC2-46F4-B707-8AAD87AA60E9}">
      <dsp:nvSpPr>
        <dsp:cNvPr id="0" name=""/>
        <dsp:cNvSpPr/>
      </dsp:nvSpPr>
      <dsp:spPr>
        <a:xfrm>
          <a:off x="2126533" y="1671245"/>
          <a:ext cx="8995519" cy="8995519"/>
        </a:xfrm>
        <a:prstGeom prst="blockArc">
          <a:avLst>
            <a:gd name="adj1" fmla="val 10800000"/>
            <a:gd name="adj2" fmla="val 1620000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916E4-3125-43DC-8E16-3AFA9F41413B}">
      <dsp:nvSpPr>
        <dsp:cNvPr id="0" name=""/>
        <dsp:cNvSpPr/>
      </dsp:nvSpPr>
      <dsp:spPr>
        <a:xfrm>
          <a:off x="2111597" y="1309271"/>
          <a:ext cx="8995519" cy="8995519"/>
        </a:xfrm>
        <a:prstGeom prst="blockArc">
          <a:avLst>
            <a:gd name="adj1" fmla="val 5370392"/>
            <a:gd name="adj2" fmla="val 1051645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F5F4FC-43B7-4632-8E27-35FD0FBDE729}">
      <dsp:nvSpPr>
        <dsp:cNvPr id="0" name=""/>
        <dsp:cNvSpPr/>
      </dsp:nvSpPr>
      <dsp:spPr>
        <a:xfrm>
          <a:off x="2141483" y="1309115"/>
          <a:ext cx="8995519" cy="8995519"/>
        </a:xfrm>
        <a:prstGeom prst="blockArc">
          <a:avLst>
            <a:gd name="adj1" fmla="val 283672"/>
            <a:gd name="adj2" fmla="val 5393777"/>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0BB3D0-B1E0-4B19-8DFD-9404CAFCFC68}">
      <dsp:nvSpPr>
        <dsp:cNvPr id="0" name=""/>
        <dsp:cNvSpPr/>
      </dsp:nvSpPr>
      <dsp:spPr>
        <a:xfrm>
          <a:off x="2126533" y="1671245"/>
          <a:ext cx="8995519" cy="8995519"/>
        </a:xfrm>
        <a:prstGeom prst="blockArc">
          <a:avLst>
            <a:gd name="adj1" fmla="val 16200000"/>
            <a:gd name="adj2" fmla="val 0"/>
            <a:gd name="adj3" fmla="val 46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606A53-EEF1-4B24-B750-C0B7ED109D5E}">
      <dsp:nvSpPr>
        <dsp:cNvPr id="0" name=""/>
        <dsp:cNvSpPr/>
      </dsp:nvSpPr>
      <dsp:spPr>
        <a:xfrm>
          <a:off x="4998457" y="4677411"/>
          <a:ext cx="3251671" cy="2983187"/>
        </a:xfrm>
        <a:prstGeom prst="ellipse">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Pragmatics</a:t>
          </a:r>
        </a:p>
        <a:p>
          <a:pPr lvl="0" algn="ctr" defTabSz="1066800">
            <a:lnSpc>
              <a:spcPct val="90000"/>
            </a:lnSpc>
            <a:spcBef>
              <a:spcPct val="0"/>
            </a:spcBef>
            <a:spcAft>
              <a:spcPct val="35000"/>
            </a:spcAft>
          </a:pPr>
          <a:r>
            <a:rPr lang="en-US" sz="2400" kern="1200" dirty="0" smtClean="0"/>
            <a:t>(Social Communication)</a:t>
          </a:r>
          <a:endParaRPr lang="en-US" sz="2400" kern="1200" dirty="0"/>
        </a:p>
      </dsp:txBody>
      <dsp:txXfrm>
        <a:off x="5474653" y="5114289"/>
        <a:ext cx="2299279" cy="2109431"/>
      </dsp:txXfrm>
    </dsp:sp>
    <dsp:sp modelId="{8433DA27-D787-4400-AB88-258D2BDDA805}">
      <dsp:nvSpPr>
        <dsp:cNvPr id="0" name=""/>
        <dsp:cNvSpPr/>
      </dsp:nvSpPr>
      <dsp:spPr>
        <a:xfrm>
          <a:off x="5006503" y="41687"/>
          <a:ext cx="3235579" cy="3467550"/>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Medical Interview</a:t>
          </a:r>
        </a:p>
        <a:p>
          <a:pPr lvl="0" algn="ctr" defTabSz="977900">
            <a:lnSpc>
              <a:spcPct val="90000"/>
            </a:lnSpc>
            <a:spcBef>
              <a:spcPct val="0"/>
            </a:spcBef>
            <a:spcAft>
              <a:spcPct val="35000"/>
            </a:spcAft>
          </a:pPr>
          <a:r>
            <a:rPr lang="en-US" sz="2200" kern="1200" dirty="0" smtClean="0"/>
            <a:t>(MD, </a:t>
          </a:r>
          <a:r>
            <a:rPr lang="en-US" sz="2200" kern="1200" dirty="0" err="1" smtClean="0"/>
            <a:t>Nsg</a:t>
          </a:r>
          <a:r>
            <a:rPr lang="en-US" sz="2200" kern="1200" dirty="0" smtClean="0"/>
            <a:t>)</a:t>
          </a:r>
          <a:endParaRPr lang="en-US" sz="2200" kern="1200" dirty="0"/>
        </a:p>
      </dsp:txBody>
      <dsp:txXfrm>
        <a:off x="5480343" y="549498"/>
        <a:ext cx="2287899" cy="2451928"/>
      </dsp:txXfrm>
    </dsp:sp>
    <dsp:sp modelId="{EF2EF919-E6B6-407A-A276-C62905C74951}">
      <dsp:nvSpPr>
        <dsp:cNvPr id="0" name=""/>
        <dsp:cNvSpPr/>
      </dsp:nvSpPr>
      <dsp:spPr>
        <a:xfrm>
          <a:off x="9682533" y="4538969"/>
          <a:ext cx="2670604" cy="32600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Adaptive Behavior</a:t>
          </a:r>
        </a:p>
        <a:p>
          <a:pPr lvl="0" algn="ctr" defTabSz="977900">
            <a:lnSpc>
              <a:spcPct val="90000"/>
            </a:lnSpc>
            <a:spcBef>
              <a:spcPct val="0"/>
            </a:spcBef>
            <a:spcAft>
              <a:spcPct val="35000"/>
            </a:spcAft>
          </a:pPr>
          <a:r>
            <a:rPr lang="en-US" sz="2200" kern="1200" dirty="0" smtClean="0"/>
            <a:t>(Psychology)</a:t>
          </a:r>
          <a:endParaRPr lang="en-US" sz="2200" kern="1200" dirty="0"/>
        </a:p>
      </dsp:txBody>
      <dsp:txXfrm>
        <a:off x="10073634" y="5016395"/>
        <a:ext cx="1888402" cy="2305218"/>
      </dsp:txXfrm>
    </dsp:sp>
    <dsp:sp modelId="{4D872FA9-B044-48D9-BD4A-8257821F5B7C}">
      <dsp:nvSpPr>
        <dsp:cNvPr id="0" name=""/>
        <dsp:cNvSpPr/>
      </dsp:nvSpPr>
      <dsp:spPr>
        <a:xfrm>
          <a:off x="4948652" y="9118501"/>
          <a:ext cx="3397088" cy="21638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Clinical Observation</a:t>
          </a:r>
        </a:p>
        <a:p>
          <a:pPr lvl="0" algn="ctr" defTabSz="977900">
            <a:lnSpc>
              <a:spcPct val="90000"/>
            </a:lnSpc>
            <a:spcBef>
              <a:spcPct val="0"/>
            </a:spcBef>
            <a:spcAft>
              <a:spcPct val="35000"/>
            </a:spcAft>
          </a:pPr>
          <a:r>
            <a:rPr lang="en-US" sz="2200" kern="1200" dirty="0" smtClean="0"/>
            <a:t>(MD, </a:t>
          </a:r>
          <a:r>
            <a:rPr lang="en-US" sz="2200" kern="1200" dirty="0" err="1" smtClean="0"/>
            <a:t>Nsg</a:t>
          </a:r>
          <a:r>
            <a:rPr lang="en-US" sz="2200" kern="1200" dirty="0" smtClean="0"/>
            <a:t>, Psych, SLP, OT)</a:t>
          </a:r>
          <a:endParaRPr lang="en-US" sz="2200" kern="1200" dirty="0"/>
        </a:p>
      </dsp:txBody>
      <dsp:txXfrm>
        <a:off x="5446144" y="9435385"/>
        <a:ext cx="2402104" cy="1530049"/>
      </dsp:txXfrm>
    </dsp:sp>
    <dsp:sp modelId="{569A3EA3-1348-4E2F-ACFC-B2A53A0891F7}">
      <dsp:nvSpPr>
        <dsp:cNvPr id="0" name=""/>
        <dsp:cNvSpPr/>
      </dsp:nvSpPr>
      <dsp:spPr>
        <a:xfrm>
          <a:off x="757925" y="4665087"/>
          <a:ext cx="2945652" cy="30078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Caregiver/Teacher Survey, Standardized Assess.</a:t>
          </a:r>
        </a:p>
        <a:p>
          <a:pPr lvl="0" algn="ctr" defTabSz="977900">
            <a:lnSpc>
              <a:spcPct val="90000"/>
            </a:lnSpc>
            <a:spcBef>
              <a:spcPct val="0"/>
            </a:spcBef>
            <a:spcAft>
              <a:spcPct val="35000"/>
            </a:spcAft>
          </a:pPr>
          <a:r>
            <a:rPr lang="en-US" sz="2200" kern="1200" dirty="0" smtClean="0"/>
            <a:t>SLP, Psychology</a:t>
          </a:r>
          <a:endParaRPr lang="en-US" sz="2200" kern="1200" dirty="0"/>
        </a:p>
      </dsp:txBody>
      <dsp:txXfrm>
        <a:off x="1189306" y="5105574"/>
        <a:ext cx="2082890" cy="212686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00138" y="698500"/>
            <a:ext cx="4657725" cy="34925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D7702C-C699-4CE4-9B53-F5D371EFF682}" type="slidenum">
              <a:rPr lang="en-US"/>
              <a:pPr/>
              <a:t>‹#›</a:t>
            </a:fld>
            <a:endParaRPr lang="en-US"/>
          </a:p>
        </p:txBody>
      </p:sp>
    </p:spTree>
    <p:extLst>
      <p:ext uri="{BB962C8B-B14F-4D97-AF65-F5344CB8AC3E}">
        <p14:creationId xmlns:p14="http://schemas.microsoft.com/office/powerpoint/2010/main" val="2661889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NA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951264" y="3055941"/>
            <a:ext cx="30105804"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1444122" y="4686298"/>
            <a:ext cx="34378845" cy="1075020"/>
          </a:xfrm>
        </p:spPr>
        <p:txBody>
          <a:bodyPr/>
          <a:lstStyle>
            <a:lvl1pPr>
              <a:lnSpc>
                <a:spcPct val="95000"/>
              </a:lnSpc>
              <a:defRPr sz="4000" b="0">
                <a:solidFill>
                  <a:schemeClr val="bg1"/>
                </a:solidFill>
              </a:defRPr>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Header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951264" y="3055941"/>
            <a:ext cx="30105804"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1951265" y="4584698"/>
            <a:ext cx="34378845" cy="1075020"/>
          </a:xfrm>
        </p:spPr>
        <p:txBody>
          <a:bodyPr/>
          <a:lstStyle>
            <a:lvl1pPr>
              <a:lnSpc>
                <a:spcPct val="95000"/>
              </a:lnSpc>
              <a:defRPr sz="4000" b="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6668235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bwMode="auto">
          <a:xfrm>
            <a:off x="0" y="-50800"/>
            <a:ext cx="43891200" cy="32969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dirty="0" smtClean="0">
              <a:ln>
                <a:noFill/>
              </a:ln>
              <a:solidFill>
                <a:schemeClr val="tx1"/>
              </a:solidFill>
              <a:effectLst/>
              <a:latin typeface="Arial" charset="0"/>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34320115" y="31086709"/>
            <a:ext cx="8945336"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49881" b="36172"/>
          <a:stretch/>
        </p:blipFill>
        <p:spPr bwMode="auto">
          <a:xfrm>
            <a:off x="22191964" y="3058410"/>
            <a:ext cx="16271874" cy="222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bwMode="invGray">
          <a:xfrm>
            <a:off x="884465" y="4521200"/>
            <a:ext cx="42092336" cy="14478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3"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rot="10800000">
            <a:off x="3665947" y="31086709"/>
            <a:ext cx="8945328"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bwMode="auto">
          <a:xfrm>
            <a:off x="884465" y="31900813"/>
            <a:ext cx="42092336" cy="36195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7932" t="-3515"/>
          <a:stretch/>
        </p:blipFill>
        <p:spPr bwMode="auto">
          <a:xfrm>
            <a:off x="1" y="31056263"/>
            <a:ext cx="2868565" cy="8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7484122" y="553664"/>
            <a:ext cx="4014257" cy="337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8789" name="Rectangle 5"/>
          <p:cNvSpPr>
            <a:spLocks noGrp="1" noChangeArrowheads="1"/>
          </p:cNvSpPr>
          <p:nvPr>
            <p:ph type="title"/>
          </p:nvPr>
        </p:nvSpPr>
        <p:spPr bwMode="auto">
          <a:xfrm>
            <a:off x="1951264" y="1112841"/>
            <a:ext cx="301752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1951264" y="3055941"/>
            <a:ext cx="30105804"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55" r:id="rId1"/>
  </p:sldLayoutIdLst>
  <p:timing>
    <p:tnLst>
      <p:par>
        <p:cTn xmlns:p14="http://schemas.microsoft.com/office/powerpoint/2010/main" id="1" dur="indefinite" restart="never" nodeType="tmRoot"/>
      </p:par>
    </p:tnLst>
  </p:timing>
  <p:txStyles>
    <p:titleStyle>
      <a:lvl1pPr algn="l" defTabSz="18610263" rtl="0" fontAlgn="base">
        <a:lnSpc>
          <a:spcPct val="85000"/>
        </a:lnSpc>
        <a:spcBef>
          <a:spcPct val="0"/>
        </a:spcBef>
        <a:spcAft>
          <a:spcPct val="0"/>
        </a:spcAft>
        <a:defRPr sz="9500" b="1">
          <a:solidFill>
            <a:srgbClr val="717170"/>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rgbClr val="717170"/>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2" name="Picture 3"/>
          <p:cNvPicPr>
            <a:picLocks noChangeAspect="1" noChangeArrowheads="1"/>
          </p:cNvPicPr>
          <p:nvPr userDrawn="1"/>
        </p:nvPicPr>
        <p:blipFill rotWithShape="1">
          <a:blip r:embed="rId3">
            <a:lum bright="40000" contrast="-40000"/>
            <a:extLst>
              <a:ext uri="{28A0092B-C50C-407E-A947-70E740481C1C}">
                <a14:useLocalDpi xmlns:a14="http://schemas.microsoft.com/office/drawing/2010/main" val="0"/>
              </a:ext>
            </a:extLst>
          </a:blip>
          <a:srcRect t="44104"/>
          <a:stretch/>
        </p:blipFill>
        <p:spPr bwMode="auto">
          <a:xfrm rot="10800000">
            <a:off x="36859179" y="28551914"/>
            <a:ext cx="6901392" cy="4394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userDrawn="1"/>
        </p:nvSpPr>
        <p:spPr bwMode="invGray">
          <a:xfrm>
            <a:off x="0" y="0"/>
            <a:ext cx="43891200" cy="59436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789" name="Rectangle 5"/>
          <p:cNvSpPr>
            <a:spLocks noGrp="1" noChangeArrowheads="1"/>
          </p:cNvSpPr>
          <p:nvPr>
            <p:ph type="title"/>
          </p:nvPr>
        </p:nvSpPr>
        <p:spPr bwMode="auto">
          <a:xfrm>
            <a:off x="1951264" y="1112841"/>
            <a:ext cx="301752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1951264" y="3055941"/>
            <a:ext cx="30105804"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pic>
        <p:nvPicPr>
          <p:cNvPr id="2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invGray">
          <a:xfrm>
            <a:off x="36770462" y="1091218"/>
            <a:ext cx="4824335" cy="405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bwMode="auto">
          <a:xfrm>
            <a:off x="0" y="32251650"/>
            <a:ext cx="43891200" cy="7620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24262483"/>
      </p:ext>
    </p:extLst>
  </p:cSld>
  <p:clrMap bg1="lt1" tx1="dk1" bg2="lt2" tx2="dk2" accent1="accent1" accent2="accent2" accent3="accent3" accent4="accent4" accent5="accent5" accent6="accent6" hlink="hlink" folHlink="folHlink"/>
  <p:sldLayoutIdLst>
    <p:sldLayoutId id="2147483662" r:id="rId1"/>
  </p:sldLayoutIdLst>
  <p:timing>
    <p:tnLst>
      <p:par>
        <p:cTn xmlns:p14="http://schemas.microsoft.com/office/powerpoint/2010/main" id="1" dur="indefinite" restart="never" nodeType="tmRoot"/>
      </p:par>
    </p:tnLst>
  </p:timing>
  <p:txStyles>
    <p:titleStyle>
      <a:lvl1pPr algn="l" defTabSz="18610263" rtl="0" fontAlgn="base">
        <a:lnSpc>
          <a:spcPct val="85000"/>
        </a:lnSpc>
        <a:spcBef>
          <a:spcPct val="0"/>
        </a:spcBef>
        <a:spcAft>
          <a:spcPct val="0"/>
        </a:spcAft>
        <a:defRPr sz="9500" b="1">
          <a:solidFill>
            <a:schemeClr val="bg1"/>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chemeClr val="bg1"/>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23436" y="6462385"/>
            <a:ext cx="9789305" cy="1327478"/>
            <a:chOff x="1194007" y="6309985"/>
            <a:chExt cx="14898342" cy="1327478"/>
          </a:xfrm>
        </p:grpSpPr>
        <p:sp>
          <p:nvSpPr>
            <p:cNvPr id="30" name="AutoShape 94"/>
            <p:cNvSpPr>
              <a:spLocks noChangeArrowheads="1"/>
            </p:cNvSpPr>
            <p:nvPr/>
          </p:nvSpPr>
          <p:spPr bwMode="auto">
            <a:xfrm>
              <a:off x="1194802" y="6410325"/>
              <a:ext cx="14896753" cy="1227138"/>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Purpose</a:t>
              </a:r>
              <a:endParaRPr lang="en-US" sz="5200" b="1" dirty="0">
                <a:solidFill>
                  <a:srgbClr val="717170"/>
                </a:solidFill>
              </a:endParaRPr>
            </a:p>
          </p:txBody>
        </p:sp>
        <p:cxnSp>
          <p:nvCxnSpPr>
            <p:cNvPr id="38" name="Straight Connector 37"/>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9" name="Straight Connector 38"/>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40" name="Group 39"/>
          <p:cNvGrpSpPr/>
          <p:nvPr/>
        </p:nvGrpSpPr>
        <p:grpSpPr>
          <a:xfrm>
            <a:off x="16704484" y="6462385"/>
            <a:ext cx="9789305" cy="1327478"/>
            <a:chOff x="1194007" y="6309985"/>
            <a:chExt cx="14898342" cy="1327478"/>
          </a:xfrm>
        </p:grpSpPr>
        <p:sp>
          <p:nvSpPr>
            <p:cNvPr id="41" name="AutoShape 94"/>
            <p:cNvSpPr>
              <a:spLocks noChangeArrowheads="1"/>
            </p:cNvSpPr>
            <p:nvPr/>
          </p:nvSpPr>
          <p:spPr bwMode="auto">
            <a:xfrm>
              <a:off x="1194802" y="6410325"/>
              <a:ext cx="14896753" cy="1227138"/>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Methods</a:t>
              </a:r>
              <a:endParaRPr lang="en-US" sz="5200" b="1" dirty="0">
                <a:solidFill>
                  <a:srgbClr val="717170"/>
                </a:solidFill>
              </a:endParaRPr>
            </a:p>
          </p:txBody>
        </p:sp>
        <p:cxnSp>
          <p:nvCxnSpPr>
            <p:cNvPr id="42" name="Straight Connector 41"/>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3" name="Straight Connector 42"/>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44" name="Group 43"/>
          <p:cNvGrpSpPr/>
          <p:nvPr/>
        </p:nvGrpSpPr>
        <p:grpSpPr>
          <a:xfrm>
            <a:off x="31887122" y="6627897"/>
            <a:ext cx="9789305" cy="1327478"/>
            <a:chOff x="1194007" y="6309985"/>
            <a:chExt cx="14898342" cy="1327478"/>
          </a:xfrm>
        </p:grpSpPr>
        <p:sp>
          <p:nvSpPr>
            <p:cNvPr id="45" name="AutoShape 94"/>
            <p:cNvSpPr>
              <a:spLocks noChangeArrowheads="1"/>
            </p:cNvSpPr>
            <p:nvPr/>
          </p:nvSpPr>
          <p:spPr bwMode="auto">
            <a:xfrm>
              <a:off x="1194802" y="6410325"/>
              <a:ext cx="14896753" cy="1227138"/>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Outcomes/Discussion</a:t>
              </a:r>
              <a:endParaRPr lang="en-US" sz="5200" b="1" dirty="0">
                <a:solidFill>
                  <a:srgbClr val="717170"/>
                </a:solidFill>
              </a:endParaRPr>
            </a:p>
          </p:txBody>
        </p:sp>
        <p:cxnSp>
          <p:nvCxnSpPr>
            <p:cNvPr id="46" name="Straight Connector 45"/>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47" name="Straight Connector 46"/>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48" name="Group 47"/>
          <p:cNvGrpSpPr/>
          <p:nvPr/>
        </p:nvGrpSpPr>
        <p:grpSpPr>
          <a:xfrm>
            <a:off x="32044727" y="20672487"/>
            <a:ext cx="9789305" cy="1327478"/>
            <a:chOff x="1194007" y="6309985"/>
            <a:chExt cx="14898342" cy="1327478"/>
          </a:xfrm>
        </p:grpSpPr>
        <p:sp>
          <p:nvSpPr>
            <p:cNvPr id="49" name="AutoShape 94"/>
            <p:cNvSpPr>
              <a:spLocks noChangeArrowheads="1"/>
            </p:cNvSpPr>
            <p:nvPr/>
          </p:nvSpPr>
          <p:spPr bwMode="auto">
            <a:xfrm>
              <a:off x="1194802" y="6410325"/>
              <a:ext cx="14896753" cy="1227138"/>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References</a:t>
              </a:r>
              <a:endParaRPr lang="en-US" sz="5200" b="1" dirty="0">
                <a:solidFill>
                  <a:srgbClr val="717170"/>
                </a:solidFill>
              </a:endParaRPr>
            </a:p>
          </p:txBody>
        </p:sp>
        <p:cxnSp>
          <p:nvCxnSpPr>
            <p:cNvPr id="50" name="Straight Connector 49"/>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51" name="Straight Connector 50"/>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20" name="Title 19"/>
          <p:cNvSpPr>
            <a:spLocks noGrp="1"/>
          </p:cNvSpPr>
          <p:nvPr>
            <p:ph type="title"/>
          </p:nvPr>
        </p:nvSpPr>
        <p:spPr/>
        <p:txBody>
          <a:bodyPr/>
          <a:lstStyle/>
          <a:p>
            <a:r>
              <a:rPr lang="en-US" dirty="0" smtClean="0"/>
              <a:t>Using An Interdisciplinary Model to Inform Clinical Decision Making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76427413"/>
              </p:ext>
            </p:extLst>
          </p:nvPr>
        </p:nvGraphicFramePr>
        <p:xfrm>
          <a:off x="15582178" y="10152081"/>
          <a:ext cx="13111063" cy="11686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Text Placeholder 21"/>
          <p:cNvSpPr>
            <a:spLocks noGrp="1"/>
          </p:cNvSpPr>
          <p:nvPr>
            <p:ph type="body" sz="quarter" idx="10"/>
          </p:nvPr>
        </p:nvSpPr>
        <p:spPr>
          <a:xfrm>
            <a:off x="2162878" y="4086914"/>
            <a:ext cx="34378845" cy="1777857"/>
          </a:xfrm>
        </p:spPr>
        <p:txBody>
          <a:bodyPr/>
          <a:lstStyle/>
          <a:p>
            <a:pPr defTabSz="917575">
              <a:lnSpc>
                <a:spcPct val="95000"/>
              </a:lnSpc>
            </a:pPr>
            <a:r>
              <a:rPr lang="en-US" dirty="0" smtClean="0">
                <a:cs typeface="Arial" charset="0"/>
              </a:rPr>
              <a:t>Paula Rabidoux, PhD/CCC – SLP</a:t>
            </a:r>
          </a:p>
          <a:p>
            <a:pPr defTabSz="917575">
              <a:lnSpc>
                <a:spcPct val="95000"/>
              </a:lnSpc>
            </a:pPr>
            <a:r>
              <a:rPr lang="en-US" dirty="0" smtClean="0">
                <a:cs typeface="Arial" charset="0"/>
              </a:rPr>
              <a:t>Nisonger Center</a:t>
            </a:r>
          </a:p>
          <a:p>
            <a:pPr defTabSz="917575">
              <a:lnSpc>
                <a:spcPct val="95000"/>
              </a:lnSpc>
            </a:pPr>
            <a:r>
              <a:rPr lang="en-US" dirty="0" smtClean="0">
                <a:cs typeface="Arial" charset="0"/>
              </a:rPr>
              <a:t>The Ohio State University</a:t>
            </a:r>
          </a:p>
          <a:p>
            <a:endParaRPr lang="en-US" dirty="0"/>
          </a:p>
        </p:txBody>
      </p:sp>
      <p:sp>
        <p:nvSpPr>
          <p:cNvPr id="4" name="Text Box 8"/>
          <p:cNvSpPr txBox="1">
            <a:spLocks noChangeArrowheads="1"/>
          </p:cNvSpPr>
          <p:nvPr/>
        </p:nvSpPr>
        <p:spPr bwMode="auto">
          <a:xfrm>
            <a:off x="1524001" y="8121652"/>
            <a:ext cx="9443357" cy="3071813"/>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500" dirty="0" smtClean="0"/>
              <a:t>The purpose of this project is to maximize social validity for the assessment of social communication and language pragmatics through the use of an interdisciplinary model.</a:t>
            </a:r>
            <a:endParaRPr lang="en-US" sz="3500" dirty="0"/>
          </a:p>
        </p:txBody>
      </p:sp>
      <p:sp>
        <p:nvSpPr>
          <p:cNvPr id="29" name="Rectangle 22"/>
          <p:cNvSpPr>
            <a:spLocks noChangeArrowheads="1"/>
          </p:cNvSpPr>
          <p:nvPr/>
        </p:nvSpPr>
        <p:spPr bwMode="auto">
          <a:xfrm>
            <a:off x="22621947" y="8432298"/>
            <a:ext cx="9265175" cy="5786438"/>
          </a:xfrm>
          <a:prstGeom prst="rect">
            <a:avLst/>
          </a:prstGeom>
          <a:noFill/>
          <a:ln w="12700">
            <a:solidFill>
              <a:schemeClr val="bg2"/>
            </a:solidFill>
            <a:miter lim="800000"/>
            <a:headEnd/>
            <a:tailEnd/>
          </a:ln>
        </p:spPr>
        <p:txBody>
          <a:bodyPr tIns="91440" bIns="91440" anchor="ctr"/>
          <a:lstStyle/>
          <a:p>
            <a:pPr algn="ctr"/>
            <a:endParaRPr lang="en-US" sz="2800">
              <a:latin typeface="Helvetica" pitchFamily="-111" charset="0"/>
              <a:ea typeface="ＭＳ Ｐゴシック" charset="-128"/>
            </a:endParaRPr>
          </a:p>
        </p:txBody>
      </p:sp>
      <p:sp>
        <p:nvSpPr>
          <p:cNvPr id="33" name="Rectangle 110"/>
          <p:cNvSpPr>
            <a:spLocks noChangeArrowheads="1"/>
          </p:cNvSpPr>
          <p:nvPr/>
        </p:nvSpPr>
        <p:spPr bwMode="auto">
          <a:xfrm>
            <a:off x="12105803" y="19376375"/>
            <a:ext cx="9138529" cy="8649356"/>
          </a:xfrm>
          <a:prstGeom prst="rect">
            <a:avLst/>
          </a:prstGeom>
          <a:noFill/>
          <a:ln w="9525">
            <a:solidFill>
              <a:schemeClr val="bg2"/>
            </a:solidFill>
            <a:miter lim="800000"/>
            <a:headEnd/>
            <a:tailEnd/>
          </a:ln>
          <a:effectLst/>
        </p:spPr>
        <p:txBody>
          <a:bodyPr wrap="none" anchor="ctr"/>
          <a:lstStyle/>
          <a:p>
            <a:endParaRPr lang="en-US"/>
          </a:p>
        </p:txBody>
      </p:sp>
      <p:sp>
        <p:nvSpPr>
          <p:cNvPr id="35" name="Rectangle 70"/>
          <p:cNvSpPr>
            <a:spLocks noChangeArrowheads="1"/>
          </p:cNvSpPr>
          <p:nvPr/>
        </p:nvSpPr>
        <p:spPr bwMode="auto">
          <a:xfrm>
            <a:off x="12040962" y="8442328"/>
            <a:ext cx="9162118" cy="10934047"/>
          </a:xfrm>
          <a:prstGeom prst="rect">
            <a:avLst/>
          </a:prstGeom>
          <a:noFill/>
          <a:ln w="9525">
            <a:solidFill>
              <a:schemeClr val="bg2"/>
            </a:solidFill>
            <a:miter lim="800000"/>
            <a:headEnd/>
            <a:tailEnd/>
          </a:ln>
          <a:effectLst/>
        </p:spPr>
        <p:txBody>
          <a:bodyPr wrap="none" anchor="ctr"/>
          <a:lstStyle/>
          <a:p>
            <a:endParaRPr lang="en-US"/>
          </a:p>
        </p:txBody>
      </p:sp>
      <p:sp>
        <p:nvSpPr>
          <p:cNvPr id="36" name="Text Box 108"/>
          <p:cNvSpPr txBox="1">
            <a:spLocks noChangeArrowheads="1"/>
          </p:cNvSpPr>
          <p:nvPr/>
        </p:nvSpPr>
        <p:spPr bwMode="auto">
          <a:xfrm>
            <a:off x="16705006" y="8285958"/>
            <a:ext cx="7119257" cy="1371600"/>
          </a:xfrm>
          <a:prstGeom prst="rect">
            <a:avLst/>
          </a:prstGeom>
          <a:noFill/>
          <a:ln w="9525" algn="ctr">
            <a:noFill/>
            <a:miter lim="800000"/>
            <a:headEnd/>
            <a:tailEnd/>
          </a:ln>
          <a:effectLst/>
        </p:spPr>
        <p:txBody>
          <a:bodyPr lIns="0" tIns="0" rIns="0" bIns="0"/>
          <a:lstStyle/>
          <a:p>
            <a:pPr algn="ctr" defTabSz="18611850">
              <a:lnSpc>
                <a:spcPct val="90000"/>
              </a:lnSpc>
              <a:spcBef>
                <a:spcPct val="40000"/>
              </a:spcBef>
            </a:pPr>
            <a:r>
              <a:rPr lang="en-US" sz="3500" b="1" dirty="0" smtClean="0"/>
              <a:t>Interdisciplinary Model: Assessing Pragmatics</a:t>
            </a:r>
            <a:endParaRPr lang="en-US" sz="3500" b="1" dirty="0"/>
          </a:p>
        </p:txBody>
      </p:sp>
      <p:grpSp>
        <p:nvGrpSpPr>
          <p:cNvPr id="14" name="Group 13"/>
          <p:cNvGrpSpPr/>
          <p:nvPr/>
        </p:nvGrpSpPr>
        <p:grpSpPr>
          <a:xfrm>
            <a:off x="999210" y="10535854"/>
            <a:ext cx="9822912" cy="1572063"/>
            <a:chOff x="1561221" y="19484647"/>
            <a:chExt cx="14937528" cy="1572063"/>
          </a:xfrm>
        </p:grpSpPr>
        <p:sp>
          <p:nvSpPr>
            <p:cNvPr id="56" name="AutoShape 114"/>
            <p:cNvSpPr>
              <a:spLocks noChangeArrowheads="1"/>
            </p:cNvSpPr>
            <p:nvPr/>
          </p:nvSpPr>
          <p:spPr bwMode="auto">
            <a:xfrm>
              <a:off x="1601960" y="19516725"/>
              <a:ext cx="14895237" cy="1539985"/>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Background</a:t>
              </a:r>
              <a:endParaRPr lang="en-US" sz="5200" b="1" dirty="0">
                <a:solidFill>
                  <a:srgbClr val="717170"/>
                </a:solidFill>
              </a:endParaRPr>
            </a:p>
          </p:txBody>
        </p:sp>
        <p:cxnSp>
          <p:nvCxnSpPr>
            <p:cNvPr id="57" name="Straight Connector 56"/>
            <p:cNvCxnSpPr/>
            <p:nvPr/>
          </p:nvCxnSpPr>
          <p:spPr bwMode="auto">
            <a:xfrm>
              <a:off x="1561221" y="21043352"/>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58" name="Straight Connector 57"/>
            <p:cNvCxnSpPr/>
            <p:nvPr/>
          </p:nvCxnSpPr>
          <p:spPr bwMode="auto">
            <a:xfrm>
              <a:off x="1600407" y="19484647"/>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3" name="Rectangle 2"/>
          <p:cNvSpPr/>
          <p:nvPr/>
        </p:nvSpPr>
        <p:spPr bwMode="auto">
          <a:xfrm>
            <a:off x="36764282" y="698708"/>
            <a:ext cx="5878286" cy="47798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sp>
        <p:nvSpPr>
          <p:cNvPr id="7" name="TextBox 6"/>
          <p:cNvSpPr txBox="1"/>
          <p:nvPr/>
        </p:nvSpPr>
        <p:spPr>
          <a:xfrm>
            <a:off x="1372798" y="30791492"/>
            <a:ext cx="9274629" cy="1169551"/>
          </a:xfrm>
          <a:prstGeom prst="rect">
            <a:avLst/>
          </a:prstGeom>
          <a:noFill/>
        </p:spPr>
        <p:txBody>
          <a:bodyPr wrap="square" rtlCol="0">
            <a:spAutoFit/>
          </a:bodyPr>
          <a:lstStyle/>
          <a:p>
            <a:r>
              <a:rPr lang="en-US" sz="3500" i="1" dirty="0">
                <a:solidFill>
                  <a:schemeClr val="bg1">
                    <a:lumMod val="50000"/>
                  </a:schemeClr>
                </a:solidFill>
              </a:rPr>
              <a:t>Funded by the Maternal and Child Health Bureau Grant T7324481</a:t>
            </a:r>
          </a:p>
        </p:txBody>
      </p:sp>
      <p:pic>
        <p:nvPicPr>
          <p:cNvPr id="52" name="Picture 5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391697" y="1138575"/>
            <a:ext cx="5091165" cy="4023360"/>
          </a:xfrm>
          <a:prstGeom prst="rect">
            <a:avLst/>
          </a:prstGeom>
        </p:spPr>
      </p:pic>
      <p:sp>
        <p:nvSpPr>
          <p:cNvPr id="54" name="Text Box 8"/>
          <p:cNvSpPr txBox="1">
            <a:spLocks noChangeArrowheads="1"/>
          </p:cNvSpPr>
          <p:nvPr/>
        </p:nvSpPr>
        <p:spPr bwMode="auto">
          <a:xfrm>
            <a:off x="1030592" y="12752135"/>
            <a:ext cx="9443357" cy="11568637"/>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500" dirty="0" smtClean="0"/>
              <a:t>Pragmatic language is the social use of language and is an essential functional skill in children as it affects learning, playing, and overall quality of life. </a:t>
            </a:r>
          </a:p>
          <a:p>
            <a:pPr defTabSz="18611850">
              <a:lnSpc>
                <a:spcPct val="90000"/>
              </a:lnSpc>
              <a:spcBef>
                <a:spcPct val="40000"/>
              </a:spcBef>
            </a:pPr>
            <a:r>
              <a:rPr lang="en-US" sz="3500" dirty="0" smtClean="0"/>
              <a:t>Children with IDD frequently present with impairments in pragmatics and all children with ASD present with social communication impairment at the preverbal and/or verbal levels. </a:t>
            </a:r>
          </a:p>
          <a:p>
            <a:pPr defTabSz="18611850">
              <a:lnSpc>
                <a:spcPct val="90000"/>
              </a:lnSpc>
              <a:spcBef>
                <a:spcPct val="40000"/>
              </a:spcBef>
            </a:pPr>
            <a:r>
              <a:rPr lang="en-US" sz="3500" dirty="0" smtClean="0"/>
              <a:t>Evaluation of pragmatics, because it requires measurement of language use in varied social contexts</a:t>
            </a:r>
            <a:r>
              <a:rPr lang="en-US" sz="3500" dirty="0"/>
              <a:t> </a:t>
            </a:r>
            <a:r>
              <a:rPr lang="en-US" sz="3500" dirty="0" smtClean="0"/>
              <a:t>rests upon subjective interpretation</a:t>
            </a:r>
          </a:p>
          <a:p>
            <a:pPr defTabSz="18611850">
              <a:lnSpc>
                <a:spcPct val="90000"/>
              </a:lnSpc>
              <a:spcBef>
                <a:spcPct val="40000"/>
              </a:spcBef>
            </a:pPr>
            <a:r>
              <a:rPr lang="en-US" sz="3500" dirty="0" smtClean="0"/>
              <a:t>To best inform clinical decision making in our interdisciplinary diagnostic clinics the team incorporates findings from:</a:t>
            </a:r>
          </a:p>
          <a:p>
            <a:pPr marL="457200" indent="-457200" defTabSz="18611850">
              <a:lnSpc>
                <a:spcPct val="90000"/>
              </a:lnSpc>
              <a:spcBef>
                <a:spcPct val="40000"/>
              </a:spcBef>
              <a:buFont typeface="Arial" panose="020B0604020202020204" pitchFamily="34" charset="0"/>
              <a:buChar char="•"/>
            </a:pPr>
            <a:r>
              <a:rPr lang="en-US" sz="3500" dirty="0" smtClean="0"/>
              <a:t>Medical interview, </a:t>
            </a:r>
          </a:p>
          <a:p>
            <a:pPr marL="457200" indent="-457200" defTabSz="18611850">
              <a:lnSpc>
                <a:spcPct val="90000"/>
              </a:lnSpc>
              <a:spcBef>
                <a:spcPct val="40000"/>
              </a:spcBef>
              <a:buFont typeface="Arial" panose="020B0604020202020204" pitchFamily="34" charset="0"/>
              <a:buChar char="•"/>
            </a:pPr>
            <a:r>
              <a:rPr lang="en-US" sz="3500" dirty="0"/>
              <a:t>A</a:t>
            </a:r>
            <a:r>
              <a:rPr lang="en-US" sz="3500" dirty="0" smtClean="0"/>
              <a:t>daptive behavior findings, </a:t>
            </a:r>
          </a:p>
          <a:p>
            <a:pPr marL="457200" indent="-457200" defTabSz="18611850">
              <a:lnSpc>
                <a:spcPct val="90000"/>
              </a:lnSpc>
              <a:spcBef>
                <a:spcPct val="40000"/>
              </a:spcBef>
              <a:buFont typeface="Arial" panose="020B0604020202020204" pitchFamily="34" charset="0"/>
              <a:buChar char="•"/>
            </a:pPr>
            <a:r>
              <a:rPr lang="en-US" sz="3500" dirty="0" smtClean="0"/>
              <a:t>Structured/unstructured observations, </a:t>
            </a:r>
          </a:p>
          <a:p>
            <a:pPr marL="457200" indent="-457200" defTabSz="18611850">
              <a:lnSpc>
                <a:spcPct val="90000"/>
              </a:lnSpc>
              <a:spcBef>
                <a:spcPct val="40000"/>
              </a:spcBef>
              <a:buFont typeface="Arial" panose="020B0604020202020204" pitchFamily="34" charset="0"/>
              <a:buChar char="•"/>
            </a:pPr>
            <a:r>
              <a:rPr lang="en-US" sz="3500" dirty="0" smtClean="0"/>
              <a:t>Caregiver/teacher/individual surveys, and </a:t>
            </a:r>
          </a:p>
          <a:p>
            <a:pPr marL="457200" indent="-457200" defTabSz="18611850">
              <a:lnSpc>
                <a:spcPct val="90000"/>
              </a:lnSpc>
              <a:spcBef>
                <a:spcPct val="40000"/>
              </a:spcBef>
              <a:buFont typeface="Arial" panose="020B0604020202020204" pitchFamily="34" charset="0"/>
              <a:buChar char="•"/>
            </a:pPr>
            <a:r>
              <a:rPr lang="en-US" sz="3500" dirty="0" smtClean="0"/>
              <a:t>Direct assessments</a:t>
            </a:r>
            <a:endParaRPr lang="en-US" sz="3500" dirty="0"/>
          </a:p>
        </p:txBody>
      </p:sp>
      <p:grpSp>
        <p:nvGrpSpPr>
          <p:cNvPr id="55" name="Group 54"/>
          <p:cNvGrpSpPr/>
          <p:nvPr/>
        </p:nvGrpSpPr>
        <p:grpSpPr>
          <a:xfrm>
            <a:off x="859166" y="24404651"/>
            <a:ext cx="9789305" cy="1920836"/>
            <a:chOff x="1194007" y="6309985"/>
            <a:chExt cx="14898342" cy="1327478"/>
          </a:xfrm>
        </p:grpSpPr>
        <p:sp>
          <p:nvSpPr>
            <p:cNvPr id="59" name="AutoShape 94"/>
            <p:cNvSpPr>
              <a:spLocks noChangeArrowheads="1"/>
            </p:cNvSpPr>
            <p:nvPr/>
          </p:nvSpPr>
          <p:spPr bwMode="auto">
            <a:xfrm>
              <a:off x="1194802" y="6410325"/>
              <a:ext cx="14896753" cy="1227138"/>
            </a:xfrm>
            <a:prstGeom prst="rect">
              <a:avLst/>
            </a:prstGeom>
            <a:solidFill>
              <a:schemeClr val="bg1"/>
            </a:solidFill>
            <a:ln w="12700" algn="ctr">
              <a:noFill/>
              <a:round/>
              <a:headEnd/>
              <a:tailEnd/>
            </a:ln>
            <a:effectLst/>
          </p:spPr>
          <p:txBody>
            <a:bodyPr lIns="457105" tIns="45710" rIns="91416" bIns="45710" anchor="ctr"/>
            <a:lstStyle/>
            <a:p>
              <a:pPr defTabSz="917575">
                <a:lnSpc>
                  <a:spcPct val="85000"/>
                </a:lnSpc>
                <a:spcBef>
                  <a:spcPct val="40000"/>
                </a:spcBef>
              </a:pPr>
              <a:r>
                <a:rPr lang="en-US" sz="5200" b="1" dirty="0" smtClean="0">
                  <a:solidFill>
                    <a:srgbClr val="717170"/>
                  </a:solidFill>
                </a:rPr>
                <a:t>Prevalence of Pragmatic Impairment in Children</a:t>
              </a:r>
              <a:endParaRPr lang="en-US" sz="5200" b="1" dirty="0">
                <a:solidFill>
                  <a:srgbClr val="717170"/>
                </a:solidFill>
              </a:endParaRPr>
            </a:p>
          </p:txBody>
        </p:sp>
        <p:cxnSp>
          <p:nvCxnSpPr>
            <p:cNvPr id="60" name="Straight Connector 59"/>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61" name="Straight Connector 60"/>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62" name="Text Box 8"/>
          <p:cNvSpPr txBox="1">
            <a:spLocks noChangeArrowheads="1"/>
          </p:cNvSpPr>
          <p:nvPr/>
        </p:nvSpPr>
        <p:spPr bwMode="auto">
          <a:xfrm>
            <a:off x="1288433" y="26604710"/>
            <a:ext cx="9443357" cy="4209729"/>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600" dirty="0" smtClean="0"/>
              <a:t>Prevalence unknown for most children </a:t>
            </a:r>
            <a:r>
              <a:rPr lang="en-US" sz="3600" dirty="0"/>
              <a:t>with </a:t>
            </a:r>
            <a:r>
              <a:rPr lang="en-US" sz="3600" dirty="0" smtClean="0"/>
              <a:t>neurodevelopmental disabilities.</a:t>
            </a:r>
            <a:endParaRPr lang="en-US" sz="3600" dirty="0"/>
          </a:p>
          <a:p>
            <a:pPr defTabSz="18611850">
              <a:lnSpc>
                <a:spcPct val="90000"/>
              </a:lnSpc>
              <a:spcBef>
                <a:spcPct val="40000"/>
              </a:spcBef>
            </a:pPr>
            <a:r>
              <a:rPr lang="en-US" sz="3600" dirty="0" smtClean="0"/>
              <a:t>Autism prevalence 14.7/1,000 (1 in 68) CDC ADDM network children age 8 years. </a:t>
            </a:r>
          </a:p>
          <a:p>
            <a:pPr defTabSz="18611850">
              <a:lnSpc>
                <a:spcPct val="90000"/>
              </a:lnSpc>
              <a:spcBef>
                <a:spcPct val="40000"/>
              </a:spcBef>
            </a:pPr>
            <a:r>
              <a:rPr lang="en-US" sz="3600" dirty="0" smtClean="0"/>
              <a:t>By diagnostic criteria </a:t>
            </a:r>
            <a:r>
              <a:rPr lang="en-US" sz="3600" u="sng" dirty="0" smtClean="0"/>
              <a:t>all children with ASD have a pragmatic impairment</a:t>
            </a:r>
            <a:r>
              <a:rPr lang="en-US" sz="3600" dirty="0" smtClean="0"/>
              <a:t>.</a:t>
            </a:r>
          </a:p>
        </p:txBody>
      </p:sp>
      <p:sp>
        <p:nvSpPr>
          <p:cNvPr id="63" name="Text Box 8"/>
          <p:cNvSpPr txBox="1">
            <a:spLocks noChangeArrowheads="1"/>
          </p:cNvSpPr>
          <p:nvPr/>
        </p:nvSpPr>
        <p:spPr bwMode="auto">
          <a:xfrm>
            <a:off x="16333077" y="22528195"/>
            <a:ext cx="12801600" cy="7741598"/>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500" dirty="0" smtClean="0"/>
              <a:t>The purpose of this project was to enhance social validity for the assessment of social communication and language pragmatics through the use of an interdisciplinary model.</a:t>
            </a:r>
          </a:p>
          <a:p>
            <a:pPr defTabSz="18611850">
              <a:lnSpc>
                <a:spcPct val="90000"/>
              </a:lnSpc>
              <a:spcBef>
                <a:spcPct val="40000"/>
              </a:spcBef>
            </a:pPr>
            <a:r>
              <a:rPr lang="en-US" sz="3500" b="1" dirty="0" smtClean="0"/>
              <a:t>Clinical Data Collection</a:t>
            </a:r>
          </a:p>
          <a:p>
            <a:pPr defTabSz="18611850">
              <a:lnSpc>
                <a:spcPct val="90000"/>
              </a:lnSpc>
              <a:spcBef>
                <a:spcPct val="40000"/>
              </a:spcBef>
            </a:pPr>
            <a:r>
              <a:rPr lang="en-US" sz="3500" dirty="0" smtClean="0"/>
              <a:t>          MEDICAL INTERVIEW</a:t>
            </a:r>
            <a:r>
              <a:rPr lang="en-US" sz="3500" dirty="0"/>
              <a:t> </a:t>
            </a:r>
            <a:r>
              <a:rPr lang="en-US" sz="3500" dirty="0" smtClean="0"/>
              <a:t>– functional communication,      conversation </a:t>
            </a:r>
          </a:p>
          <a:p>
            <a:pPr defTabSz="18611850">
              <a:lnSpc>
                <a:spcPct val="90000"/>
              </a:lnSpc>
              <a:spcBef>
                <a:spcPct val="40000"/>
              </a:spcBef>
            </a:pPr>
            <a:r>
              <a:rPr lang="en-US" sz="3500" dirty="0"/>
              <a:t> </a:t>
            </a:r>
            <a:r>
              <a:rPr lang="en-US" sz="3500" dirty="0" smtClean="0"/>
              <a:t>         ADAPTIVE BEHAVIOR – Vineland, ABAS, Bayley SE &amp; Adaptive Behavior</a:t>
            </a:r>
          </a:p>
          <a:p>
            <a:pPr defTabSz="18611850">
              <a:lnSpc>
                <a:spcPct val="90000"/>
              </a:lnSpc>
              <a:spcBef>
                <a:spcPct val="40000"/>
              </a:spcBef>
            </a:pPr>
            <a:r>
              <a:rPr lang="en-US" sz="3500" dirty="0" smtClean="0"/>
              <a:t>          STANDARDIZED TESTING – TOPL – 2, ADOS, CELF5 PP, SLDT</a:t>
            </a:r>
          </a:p>
          <a:p>
            <a:pPr defTabSz="18611850">
              <a:lnSpc>
                <a:spcPct val="90000"/>
              </a:lnSpc>
              <a:spcBef>
                <a:spcPct val="40000"/>
              </a:spcBef>
            </a:pPr>
            <a:r>
              <a:rPr lang="en-US" sz="3500" dirty="0" smtClean="0"/>
              <a:t>          STRUCTURED/UNSTRUCTURED OBSERVATIONS - PLOS</a:t>
            </a:r>
          </a:p>
          <a:p>
            <a:pPr defTabSz="18611850">
              <a:lnSpc>
                <a:spcPct val="90000"/>
              </a:lnSpc>
              <a:spcBef>
                <a:spcPct val="40000"/>
              </a:spcBef>
            </a:pPr>
            <a:r>
              <a:rPr lang="en-US" sz="3500" dirty="0" smtClean="0"/>
              <a:t>          CAREGIVER/TEACHER SURVEY –  CCC-2, PLSI </a:t>
            </a:r>
          </a:p>
          <a:p>
            <a:pPr defTabSz="18611850">
              <a:lnSpc>
                <a:spcPct val="90000"/>
              </a:lnSpc>
              <a:spcBef>
                <a:spcPct val="40000"/>
              </a:spcBef>
            </a:pPr>
            <a:r>
              <a:rPr lang="en-US" sz="3500" dirty="0" smtClean="0"/>
              <a:t>IDT integrates and interprets data from multiple sources and social contexts in post-evaluation team meeting.</a:t>
            </a:r>
            <a:endParaRPr lang="en-US" sz="3500" dirty="0"/>
          </a:p>
        </p:txBody>
      </p:sp>
      <p:sp>
        <p:nvSpPr>
          <p:cNvPr id="8" name="Down Arrow 7"/>
          <p:cNvSpPr/>
          <p:nvPr/>
        </p:nvSpPr>
        <p:spPr bwMode="auto">
          <a:xfrm>
            <a:off x="21987063" y="13729532"/>
            <a:ext cx="484632" cy="97840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19352301" y="16135693"/>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sp>
        <p:nvSpPr>
          <p:cNvPr id="10" name="Left Arrow 9"/>
          <p:cNvSpPr/>
          <p:nvPr/>
        </p:nvSpPr>
        <p:spPr bwMode="auto">
          <a:xfrm>
            <a:off x="24058179" y="16092495"/>
            <a:ext cx="978408" cy="484632"/>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sp>
        <p:nvSpPr>
          <p:cNvPr id="11" name="Up Arrow 10"/>
          <p:cNvSpPr/>
          <p:nvPr/>
        </p:nvSpPr>
        <p:spPr bwMode="auto">
          <a:xfrm>
            <a:off x="21967199" y="18047250"/>
            <a:ext cx="484632" cy="978408"/>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smtClean="0">
              <a:ln>
                <a:noFill/>
              </a:ln>
              <a:solidFill>
                <a:schemeClr val="tx1"/>
              </a:solidFill>
              <a:effectLst/>
              <a:latin typeface="Arial" charset="0"/>
            </a:endParaRPr>
          </a:p>
        </p:txBody>
      </p:sp>
      <p:sp>
        <p:nvSpPr>
          <p:cNvPr id="64" name="Text Box 8"/>
          <p:cNvSpPr txBox="1">
            <a:spLocks noChangeArrowheads="1"/>
          </p:cNvSpPr>
          <p:nvPr/>
        </p:nvSpPr>
        <p:spPr bwMode="auto">
          <a:xfrm>
            <a:off x="32060095" y="22891531"/>
            <a:ext cx="9443357" cy="5801710"/>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500" dirty="0" smtClean="0"/>
              <a:t>Bates, E. (1976). Language and context: The acquisition of pragmatics. New York, NY: Academic Press</a:t>
            </a:r>
          </a:p>
          <a:p>
            <a:pPr defTabSz="18611850">
              <a:lnSpc>
                <a:spcPct val="90000"/>
              </a:lnSpc>
              <a:spcBef>
                <a:spcPct val="40000"/>
              </a:spcBef>
            </a:pPr>
            <a:r>
              <a:rPr lang="en-US" sz="3500" dirty="0" err="1" smtClean="0"/>
              <a:t>Ninio</a:t>
            </a:r>
            <a:r>
              <a:rPr lang="en-US" sz="3500" dirty="0" smtClean="0"/>
              <a:t>, A. &amp; Snow, C.E. (1994). </a:t>
            </a:r>
            <a:r>
              <a:rPr lang="en-US" sz="3500" i="1" dirty="0" smtClean="0"/>
              <a:t>Handbook of research in language development using CHILDES. </a:t>
            </a:r>
            <a:r>
              <a:rPr lang="en-US" sz="3500" dirty="0" smtClean="0"/>
              <a:t>Hillsdale, NJ: Erlbaum</a:t>
            </a:r>
          </a:p>
          <a:p>
            <a:pPr defTabSz="18611850">
              <a:lnSpc>
                <a:spcPct val="90000"/>
              </a:lnSpc>
              <a:spcBef>
                <a:spcPct val="40000"/>
              </a:spcBef>
            </a:pPr>
            <a:r>
              <a:rPr lang="en-US" sz="3500" dirty="0" smtClean="0"/>
              <a:t>Wolff, J., Boyd, B., &amp; </a:t>
            </a:r>
            <a:r>
              <a:rPr lang="en-US" sz="3500" dirty="0" err="1" smtClean="0"/>
              <a:t>Elison</a:t>
            </a:r>
            <a:r>
              <a:rPr lang="en-US" sz="3500" dirty="0" smtClean="0"/>
              <a:t>, J. (2016). A Quantitative measure of restricted and repetitive behaviors for early childhood. Journal of </a:t>
            </a:r>
            <a:r>
              <a:rPr lang="en-US" sz="3500" dirty="0" err="1" smtClean="0"/>
              <a:t>Neurodev</a:t>
            </a:r>
            <a:r>
              <a:rPr lang="en-US" sz="3500" dirty="0" smtClean="0"/>
              <a:t> </a:t>
            </a:r>
            <a:r>
              <a:rPr lang="en-US" sz="3500" dirty="0" err="1" smtClean="0"/>
              <a:t>Disord</a:t>
            </a:r>
            <a:r>
              <a:rPr lang="en-US" sz="3500" dirty="0" smtClean="0"/>
              <a:t>.</a:t>
            </a:r>
            <a:r>
              <a:rPr lang="en-US" sz="3500" i="1" dirty="0" smtClean="0"/>
              <a:t> </a:t>
            </a:r>
            <a:r>
              <a:rPr lang="en-US" sz="3500" dirty="0" smtClean="0"/>
              <a:t>2016; 8: 1 – 10.</a:t>
            </a:r>
          </a:p>
        </p:txBody>
      </p:sp>
      <p:sp>
        <p:nvSpPr>
          <p:cNvPr id="65" name="Text Box 8"/>
          <p:cNvSpPr txBox="1">
            <a:spLocks noChangeArrowheads="1"/>
          </p:cNvSpPr>
          <p:nvPr/>
        </p:nvSpPr>
        <p:spPr bwMode="auto">
          <a:xfrm>
            <a:off x="31887120" y="10567932"/>
            <a:ext cx="9443357" cy="9088927"/>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3500" dirty="0" smtClean="0"/>
              <a:t>Despite substantial scientific progress the diagnosis of ASD remains largely routed in clinical judgment. Repetitive and Restrictive Behaviors although sometimes challenging to observe and detect generally are more easily measured than social communication.(Wolff et al)</a:t>
            </a:r>
          </a:p>
          <a:p>
            <a:pPr defTabSz="18611850">
              <a:lnSpc>
                <a:spcPct val="90000"/>
              </a:lnSpc>
              <a:spcBef>
                <a:spcPct val="40000"/>
              </a:spcBef>
            </a:pPr>
            <a:r>
              <a:rPr lang="en-US" sz="3500" dirty="0" smtClean="0"/>
              <a:t>A well trained Interdisciplinary Team (IDT) is the gold standard for ASD assessment. Incorporating team observation/findings from the Interview, structured and unstructured observations, caregiver/teacher/individual surveys, and direct assessments improves the social validity for clinical decision-making.</a:t>
            </a:r>
          </a:p>
          <a:p>
            <a:pPr defTabSz="18611850">
              <a:lnSpc>
                <a:spcPct val="90000"/>
              </a:lnSpc>
              <a:spcBef>
                <a:spcPct val="40000"/>
              </a:spcBef>
            </a:pPr>
            <a:r>
              <a:rPr lang="en-US" sz="3500" dirty="0" smtClean="0"/>
              <a:t>Using an interdisciplinary team to assess social communication and language pragmatics may improve the clinical veracity of measurement of this construct</a:t>
            </a:r>
            <a:endParaRPr lang="en-US" sz="3500" dirty="0"/>
          </a:p>
        </p:txBody>
      </p:sp>
      <p:sp>
        <p:nvSpPr>
          <p:cNvPr id="66" name="Text Box 8"/>
          <p:cNvSpPr txBox="1">
            <a:spLocks noChangeArrowheads="1"/>
          </p:cNvSpPr>
          <p:nvPr/>
        </p:nvSpPr>
        <p:spPr bwMode="auto">
          <a:xfrm>
            <a:off x="31887644" y="8310564"/>
            <a:ext cx="9443357" cy="1535906"/>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4000" dirty="0" smtClean="0">
                <a:effectLst>
                  <a:outerShdw blurRad="38100" dist="38100" dir="2700000" algn="tl">
                    <a:srgbClr val="000000">
                      <a:alpha val="43137"/>
                    </a:srgbClr>
                  </a:outerShdw>
                </a:effectLst>
              </a:rPr>
              <a:t>SOCIAL VALIDITY </a:t>
            </a:r>
            <a:r>
              <a:rPr lang="en-US" sz="4000" dirty="0" smtClean="0"/>
              <a:t>– are the outcomes achieved acceptable, relevant, and useful</a:t>
            </a:r>
            <a:endParaRPr lang="en-US" sz="4000"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2046&quot;&gt;&lt;/object&gt;&lt;object type=&quot;2&quot; unique_id=&quot;12047&quot;&gt;&lt;object type=&quot;3&quot; unique_id=&quot;12055&quot;&gt;&lt;property id=&quot;20148&quot; value=&quot;5&quot;/&gt;&lt;property id=&quot;20300&quot; value=&quot;Slide 1&quot;/&gt;&lt;property id=&quot;20307&quot; value=&quot;273&quot;/&gt;&lt;/object&gt;&lt;object type=&quot;3&quot; unique_id=&quot;12056&quot;&gt;&lt;property id=&quot;20148&quot; value=&quot;5&quot;/&gt;&lt;property id=&quot;20300&quot; value=&quot;Slide 2&quot;/&gt;&lt;property id=&quot;20307&quot; value=&quot;274&quot;/&gt;&lt;/object&gt;&lt;/object&gt;&lt;/object&gt;&lt;/database&gt;"/>
  <p:tag name="SECTOMILLISECCONVERTED" val="1"/>
</p:tagLst>
</file>

<file path=ppt/theme/theme1.xml><?xml version="1.0" encoding="utf-8"?>
<a:theme xmlns:a="http://schemas.openxmlformats.org/drawingml/2006/main" name="2013 OSUWMC Scientific Poster Template">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d Header">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1CAD4B521F8749A72C66E6CA80DA82" ma:contentTypeVersion="2" ma:contentTypeDescription="Create a new document." ma:contentTypeScope="" ma:versionID="d0483f9fefd908a120fbee87fba9ff6d">
  <xsd:schema xmlns:xsd="http://www.w3.org/2001/XMLSchema" xmlns:xs="http://www.w3.org/2001/XMLSchema" xmlns:p="http://schemas.microsoft.com/office/2006/metadata/properties" xmlns:ns2="eacbd4e1-6f7d-4cc1-92db-35588741376f" targetNamespace="http://schemas.microsoft.com/office/2006/metadata/properties" ma:root="true" ma:fieldsID="425e620e79c3fcdf391d3210fd40dd8a" ns2:_="">
    <xsd:import namespace="eacbd4e1-6f7d-4cc1-92db-35588741376f"/>
    <xsd:element name="properties">
      <xsd:complexType>
        <xsd:sequence>
          <xsd:element name="documentManagement">
            <xsd:complexType>
              <xsd:all>
                <xsd:element ref="ns2:Thumbnail" minOccurs="0"/>
                <xsd:element ref="ns2:User_x0020_Type" minOccurs="0"/>
                <xsd:element ref="ns2:Data_x0020_Classification"/>
                <xsd:element ref="ns2:Security_x0020_Disclaim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cbd4e1-6f7d-4cc1-92db-35588741376f" elementFormDefault="qualified">
    <xsd:import namespace="http://schemas.microsoft.com/office/2006/documentManagement/types"/>
    <xsd:import namespace="http://schemas.microsoft.com/office/infopath/2007/PartnerControls"/>
    <xsd:element name="Thumbnail" ma:index="8"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User_x0020_Type" ma:index="9" nillable="true" ma:displayName="User Type" ma:default="Advanced PowerPoint Users" ma:format="Dropdown" ma:internalName="User_x0020_Type">
      <xsd:simpleType>
        <xsd:restriction base="dms:Choice">
          <xsd:enumeration value="Advanced PowerPoint Users"/>
          <xsd:enumeration value="Regular PowerPoint Users"/>
        </xsd:restriction>
      </xsd:simpleType>
    </xsd:element>
    <xsd:element name="Data_x0020_Classification" ma:index="10" ma:displayName="Data Classification" ma:default="Limited Access" ma:format="Dropdown" ma:internalName="Data_x0020_Classification">
      <xsd:simpleType>
        <xsd:restriction base="dms:Choice">
          <xsd:enumeration value="Public"/>
          <xsd:enumeration value="Limited Access"/>
        </xsd:restriction>
      </xsd:simpleType>
    </xsd:element>
    <xsd:element name="Security_x0020_Disclaimer" ma:index="11" ma:displayName="Security Disclaimer" ma:description="This document does not contain Personal Health Information (PHI) or other restricted data." ma:format="Dropdown" ma:internalName="Security_x0020_Disclaimer">
      <xsd:simpleType>
        <xsd:restriction base="dms:Choice">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ser_x0020_Type xmlns="eacbd4e1-6f7d-4cc1-92db-35588741376f">Advanced PowerPoint Users</User_x0020_Type>
    <Security_x0020_Disclaimer xmlns="eacbd4e1-6f7d-4cc1-92db-35588741376f">Yes</Security_x0020_Disclaimer>
    <Data_x0020_Classification xmlns="eacbd4e1-6f7d-4cc1-92db-35588741376f">Public</Data_x0020_Classification>
    <Thumbnail xmlns="eacbd4e1-6f7d-4cc1-92db-35588741376f">
      <Url xsi:nil="true"/>
      <Description xsi:nil="true"/>
    </Thumbnail>
  </documentManagement>
</p:properties>
</file>

<file path=customXml/itemProps1.xml><?xml version="1.0" encoding="utf-8"?>
<ds:datastoreItem xmlns:ds="http://schemas.openxmlformats.org/officeDocument/2006/customXml" ds:itemID="{DAE0E20A-13FB-4120-B75D-4B78EF9F08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cbd4e1-6f7d-4cc1-92db-3558874137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C1F6C0-507E-47C7-89D1-034ABF963054}">
  <ds:schemaRefs>
    <ds:schemaRef ds:uri="http://schemas.microsoft.com/sharepoint/v3/contenttype/forms"/>
  </ds:schemaRefs>
</ds:datastoreItem>
</file>

<file path=customXml/itemProps3.xml><?xml version="1.0" encoding="utf-8"?>
<ds:datastoreItem xmlns:ds="http://schemas.openxmlformats.org/officeDocument/2006/customXml" ds:itemID="{411FC94F-E0AD-44CE-B167-E6677FE16C36}">
  <ds:schemaRefs>
    <ds:schemaRef ds:uri="http://purl.org/dc/dcmitype/"/>
    <ds:schemaRef ds:uri="http://www.w3.org/XML/1998/namespace"/>
    <ds:schemaRef ds:uri="http://schemas.microsoft.com/office/infopath/2007/PartnerControls"/>
    <ds:schemaRef ds:uri="http://purl.org/dc/elements/1.1/"/>
    <ds:schemaRef ds:uri="http://purl.org/dc/terms/"/>
    <ds:schemaRef ds:uri="http://schemas.microsoft.com/office/2006/documentManagement/types"/>
    <ds:schemaRef ds:uri="eacbd4e1-6f7d-4cc1-92db-35588741376f"/>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7994</TotalTime>
  <Words>593</Words>
  <Application>Microsoft Macintosh PowerPoint</Application>
  <PresentationFormat>Custom</PresentationFormat>
  <Paragraphs>50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2013 OSUWMC Scientific Poster Template</vt:lpstr>
      <vt:lpstr>Red Header</vt:lpstr>
      <vt:lpstr>Using An Interdisciplinary Model to Inform Clinical Decision 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OSUWMC SCIENTIFIC POSTER Template_10-10</dc:title>
  <dc:creator>Robinson, Ann</dc:creator>
  <cp:lastModifiedBy>Paula Rabidoux</cp:lastModifiedBy>
  <cp:revision>234</cp:revision>
  <dcterms:created xsi:type="dcterms:W3CDTF">2009-09-25T22:33:23Z</dcterms:created>
  <dcterms:modified xsi:type="dcterms:W3CDTF">2016-11-14T20:09:58Z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0x010100FB1CAD4B521F8749A72C66E6CA80DA82</vt:lpwstr>
  </property>
</Properties>
</file>